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 id="214748373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Inter"/>
      <p:regular r:id="rId64"/>
      <p:bold r:id="rId65"/>
    </p:embeddedFont>
    <p:embeddedFont>
      <p:font typeface="Anybody SemiBold"/>
      <p:regular r:id="rId66"/>
      <p:bold r:id="rId67"/>
      <p:italic r:id="rId68"/>
      <p:boldItalic r:id="rId69"/>
    </p:embeddedFont>
    <p:embeddedFont>
      <p:font typeface="Work Sans"/>
      <p:regular r:id="rId70"/>
      <p:bold r:id="rId71"/>
      <p:italic r:id="rId72"/>
      <p:boldItalic r:id="rId73"/>
    </p:embeddedFont>
    <p:embeddedFont>
      <p:font typeface="Work Sans SemiBold"/>
      <p:regular r:id="rId74"/>
      <p:bold r:id="rId75"/>
      <p:italic r:id="rId76"/>
      <p:boldItalic r:id="rId77"/>
    </p:embeddedFont>
    <p:embeddedFont>
      <p:font typeface="Work Sans Light"/>
      <p:regular r:id="rId78"/>
      <p:bold r:id="rId79"/>
      <p:italic r:id="rId80"/>
      <p:boldItalic r:id="rId81"/>
    </p:embeddedFont>
    <p:embeddedFont>
      <p:font typeface="Anybody Medium"/>
      <p:regular r:id="rId82"/>
      <p:bold r:id="rId83"/>
      <p:italic r:id="rId84"/>
      <p:boldItalic r:id="rId85"/>
    </p:embeddedFont>
    <p:embeddedFont>
      <p:font typeface="Anybody"/>
      <p:regular r:id="rId86"/>
      <p:bold r:id="rId87"/>
      <p:italic r:id="rId88"/>
      <p:boldItalic r:id="rId89"/>
    </p:embeddedFont>
    <p:embeddedFont>
      <p:font typeface="Anybody ExtraBold"/>
      <p:bold r:id="rId90"/>
      <p:boldItalic r:id="rId91"/>
    </p:embeddedFont>
    <p:embeddedFont>
      <p:font typeface="Lato"/>
      <p:regular r:id="rId92"/>
      <p:bold r:id="rId93"/>
      <p:italic r:id="rId94"/>
      <p:boldItalic r:id="rId95"/>
    </p:embeddedFont>
    <p:embeddedFont>
      <p:font typeface="Lato Light"/>
      <p:regular r:id="rId96"/>
      <p:bold r:id="rId97"/>
      <p:italic r:id="rId98"/>
      <p:boldItalic r:id="rId99"/>
    </p:embeddedFont>
    <p:embeddedFont>
      <p:font typeface="Work Sans Medium"/>
      <p:regular r:id="rId100"/>
      <p:bold r:id="rId101"/>
      <p:italic r:id="rId102"/>
      <p:boldItalic r:id="rId103"/>
    </p:embeddedFont>
    <p:embeddedFont>
      <p:font typeface="Inter Medium"/>
      <p:regular r:id="rId104"/>
      <p:bold r:id="rId105"/>
    </p:embeddedFont>
    <p:embeddedFont>
      <p:font typeface="Anybody Black"/>
      <p:bold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AnybodyBlack-boldItalic.fntdata"/><Relationship Id="rId106" Type="http://schemas.openxmlformats.org/officeDocument/2006/relationships/font" Target="fonts/AnybodyBlack-bold.fntdata"/><Relationship Id="rId105" Type="http://schemas.openxmlformats.org/officeDocument/2006/relationships/font" Target="fonts/InterMedium-bold.fntdata"/><Relationship Id="rId104" Type="http://schemas.openxmlformats.org/officeDocument/2006/relationships/font" Target="fonts/InterMedium-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WorkSansMedium-boldItalic.fntdata"/><Relationship Id="rId102" Type="http://schemas.openxmlformats.org/officeDocument/2006/relationships/font" Target="fonts/WorkSansMedium-italic.fntdata"/><Relationship Id="rId101" Type="http://schemas.openxmlformats.org/officeDocument/2006/relationships/font" Target="fonts/WorkSansMedium-bold.fntdata"/><Relationship Id="rId100" Type="http://schemas.openxmlformats.org/officeDocument/2006/relationships/font" Target="fonts/WorkSansMedium-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Lato-boldItalic.fntdata"/><Relationship Id="rId94" Type="http://schemas.openxmlformats.org/officeDocument/2006/relationships/font" Target="fonts/Lato-italic.fntdata"/><Relationship Id="rId97" Type="http://schemas.openxmlformats.org/officeDocument/2006/relationships/font" Target="fonts/LatoLight-bold.fntdata"/><Relationship Id="rId96" Type="http://schemas.openxmlformats.org/officeDocument/2006/relationships/font" Target="fonts/LatoLight-regular.fntdata"/><Relationship Id="rId11" Type="http://schemas.openxmlformats.org/officeDocument/2006/relationships/slide" Target="slides/slide4.xml"/><Relationship Id="rId99" Type="http://schemas.openxmlformats.org/officeDocument/2006/relationships/font" Target="fonts/LatoLight-boldItalic.fntdata"/><Relationship Id="rId10" Type="http://schemas.openxmlformats.org/officeDocument/2006/relationships/slide" Target="slides/slide3.xml"/><Relationship Id="rId98" Type="http://schemas.openxmlformats.org/officeDocument/2006/relationships/font" Target="fonts/LatoLight-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AnybodyExtraBold-boldItalic.fntdata"/><Relationship Id="rId90" Type="http://schemas.openxmlformats.org/officeDocument/2006/relationships/font" Target="fonts/AnybodyExtraBold-bold.fntdata"/><Relationship Id="rId93" Type="http://schemas.openxmlformats.org/officeDocument/2006/relationships/font" Target="fonts/Lato-bold.fntdata"/><Relationship Id="rId92" Type="http://schemas.openxmlformats.org/officeDocument/2006/relationships/font" Target="fonts/Lato-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AnybodyMedium-italic.fntdata"/><Relationship Id="rId83" Type="http://schemas.openxmlformats.org/officeDocument/2006/relationships/font" Target="fonts/AnybodyMedium-bold.fntdata"/><Relationship Id="rId86" Type="http://schemas.openxmlformats.org/officeDocument/2006/relationships/font" Target="fonts/Anybody-regular.fntdata"/><Relationship Id="rId85" Type="http://schemas.openxmlformats.org/officeDocument/2006/relationships/font" Target="fonts/AnybodyMedium-boldItalic.fntdata"/><Relationship Id="rId88" Type="http://schemas.openxmlformats.org/officeDocument/2006/relationships/font" Target="fonts/Anybody-italic.fntdata"/><Relationship Id="rId87" Type="http://schemas.openxmlformats.org/officeDocument/2006/relationships/font" Target="fonts/Anybody-bold.fntdata"/><Relationship Id="rId89" Type="http://schemas.openxmlformats.org/officeDocument/2006/relationships/font" Target="fonts/Anybody-boldItalic.fntdata"/><Relationship Id="rId80" Type="http://schemas.openxmlformats.org/officeDocument/2006/relationships/font" Target="fonts/WorkSansLight-italic.fntdata"/><Relationship Id="rId82" Type="http://schemas.openxmlformats.org/officeDocument/2006/relationships/font" Target="fonts/AnybodyMedium-regular.fntdata"/><Relationship Id="rId81" Type="http://schemas.openxmlformats.org/officeDocument/2006/relationships/font" Target="fonts/WorkSans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WorkSans-boldItalic.fntdata"/><Relationship Id="rId72" Type="http://schemas.openxmlformats.org/officeDocument/2006/relationships/font" Target="fonts/WorkSans-italic.fntdata"/><Relationship Id="rId75" Type="http://schemas.openxmlformats.org/officeDocument/2006/relationships/font" Target="fonts/WorkSansSemiBold-bold.fntdata"/><Relationship Id="rId74" Type="http://schemas.openxmlformats.org/officeDocument/2006/relationships/font" Target="fonts/WorkSansSemiBold-regular.fntdata"/><Relationship Id="rId77" Type="http://schemas.openxmlformats.org/officeDocument/2006/relationships/font" Target="fonts/WorkSansSemiBold-boldItalic.fntdata"/><Relationship Id="rId76" Type="http://schemas.openxmlformats.org/officeDocument/2006/relationships/font" Target="fonts/WorkSansSemiBold-italic.fntdata"/><Relationship Id="rId79" Type="http://schemas.openxmlformats.org/officeDocument/2006/relationships/font" Target="fonts/WorkSansLight-bold.fntdata"/><Relationship Id="rId78" Type="http://schemas.openxmlformats.org/officeDocument/2006/relationships/font" Target="fonts/WorkSansLight-regular.fntdata"/><Relationship Id="rId71" Type="http://schemas.openxmlformats.org/officeDocument/2006/relationships/font" Target="fonts/WorkSans-bold.fntdata"/><Relationship Id="rId70" Type="http://schemas.openxmlformats.org/officeDocument/2006/relationships/font" Target="fonts/WorkSans-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font" Target="fonts/Inter-regular.fntdata"/><Relationship Id="rId63" Type="http://schemas.openxmlformats.org/officeDocument/2006/relationships/slide" Target="slides/slide56.xml"/><Relationship Id="rId66" Type="http://schemas.openxmlformats.org/officeDocument/2006/relationships/font" Target="fonts/AnybodySemiBold-regular.fntdata"/><Relationship Id="rId65" Type="http://schemas.openxmlformats.org/officeDocument/2006/relationships/font" Target="fonts/Inter-bold.fntdata"/><Relationship Id="rId68" Type="http://schemas.openxmlformats.org/officeDocument/2006/relationships/font" Target="fonts/AnybodySemiBold-italic.fntdata"/><Relationship Id="rId67" Type="http://schemas.openxmlformats.org/officeDocument/2006/relationships/font" Target="fonts/AnybodySemiBold-bold.fntdata"/><Relationship Id="rId60" Type="http://schemas.openxmlformats.org/officeDocument/2006/relationships/slide" Target="slides/slide53.xml"/><Relationship Id="rId69" Type="http://schemas.openxmlformats.org/officeDocument/2006/relationships/font" Target="fonts/AnybodySemiBold-boldItalic.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136332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136332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b92e46d1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4b92e46d1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 optimización de consultas es una tecnología clave para cada aplicación, desde sistemas operativos hasta sistemas de almacenamiento de datos y sistemas analíticos hasta sistemas de gestión de contenido.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b92e46d1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b92e46d1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 optimización de consultas es una tecnología clave para cada aplicación, desde sistemas operativos hasta sistemas de almacenamiento de datos y sistemas analíticos hasta sistemas de gestión de contenido.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4b92e46d1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4b92e46d1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3019e957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43019e957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4b92e46d1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4b92e46d1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4b92e46d1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4b92e46d1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4b92e46d1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4b92e46d1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4b92e46d1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4b92e46d1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4b92e46d1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4b92e46d1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b92e46d1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b92e46d1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136332c5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4136332c5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4b92e46d1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4b92e46d1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4b92e46d1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b92e46d1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4b92e46d1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4b92e46d1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sz="1200">
                <a:solidFill>
                  <a:schemeClr val="dk1"/>
                </a:solidFill>
              </a:rPr>
              <a:t>De ahí que la creación de índices optimiza el rendimiento de las consultas y a su vez el de la BBDD, pueden agregarse índices en caso de tablas puentes donde no se ha solucionado el problema de indexación aplicando claves concatenadas.</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b92e46d1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4b92e46d1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4b92e46d1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4b92e46d1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4b92e46d1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4b92e46d1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900">
                <a:solidFill>
                  <a:schemeClr val="dk1"/>
                </a:solidFill>
                <a:latin typeface="Anybody"/>
                <a:ea typeface="Anybody"/>
                <a:cs typeface="Anybody"/>
                <a:sym typeface="Anybody"/>
              </a:rPr>
              <a:t>También se pueden eliminar índices mediante la sentencia DROP INDEX, siempre teniendo presente que la utilización de la sentencia DROP puede llevar a consecuencias indeseadas.</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b92e46d1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b92e46d1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4b92e46d1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4b92e46d1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4b92e46d1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4b92e46d1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900">
                <a:solidFill>
                  <a:schemeClr val="dk1"/>
                </a:solidFill>
                <a:latin typeface="Anybody"/>
                <a:ea typeface="Anybody"/>
                <a:cs typeface="Anybody"/>
                <a:sym typeface="Anybody"/>
              </a:rPr>
              <a:t>También se pueden eliminar índices mediante la sentencia DROP INDEX, siempre teniendo presente que la utilización de la sentencia DROP puede llevar a consecuencias indeseadas.</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4b92e46d1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4b92e46d1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d6548f873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d6548f8739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highlight>
                <a:srgbClr val="93C47D"/>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b92e46d1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b92e46d1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4b92e46d1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4b92e46d1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50eca7699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50eca7699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50eca769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50eca769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50eca7699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50eca7699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0eca7699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50eca7699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4b92e46d1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4b92e46d1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50eca7699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50eca7699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50eca7699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50eca7699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4b92e46d1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4b92e46d1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d6548f873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d6548f873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50eca7699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50eca7699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50eca7699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50eca7699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4b92e46d16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4b92e46d16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50eca7699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50eca7699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50eca7699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50eca7699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b92e46d16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b92e46d1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b92e46d1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24b92e46d16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4b92e46d16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4b92e46d16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4b92e46d1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4b92e46d16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4b92e46d1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4b92e46d1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6548f873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d6548f8739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01111ff978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201111ff978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199bd7afcb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2199bd7afcb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Nota: se requiere dar una resumen de lo visto en la lecture. Se pueden agregar más diapositivas, según los requerimientos de la clase. Aquí se dejan algunas diapositivas de resumen.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d684b81ce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1d684b81ce8_0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Agregar los conceptos vistos.</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4136332c5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4136332c5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1920 x 1080</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4136332c5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4136332c5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d155fbd7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1d155fbd7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highlight>
                  <a:schemeClr val="lt1"/>
                </a:highlight>
              </a:rPr>
              <a:t>Tu feedback es muy importante.</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Es importante recordar que al final de cada Homework o Guia de clase, tendrás acceso a un formulario para reportar mejoras (o errores) de los recursos educativos que vas usando y de esta forma podremos accionar y mejorar la experiencia de ustedes y los que vendrán. </a:t>
            </a:r>
            <a:endParaRPr>
              <a:solidFill>
                <a:schemeClr val="dk1"/>
              </a:solidFill>
              <a:highlight>
                <a:schemeClr val="lt1"/>
              </a:highlight>
            </a:endParaRPr>
          </a:p>
          <a:p>
            <a:pPr indent="0" lvl="0" marL="0" rtl="0" algn="l">
              <a:lnSpc>
                <a:spcPct val="100000"/>
              </a:lnSpc>
              <a:spcBef>
                <a:spcPts val="0"/>
              </a:spcBef>
              <a:spcAft>
                <a:spcPts val="0"/>
              </a:spcAft>
              <a:buNone/>
            </a:pPr>
            <a:r>
              <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(Recomendamos que el instructor pueda abrir el formulario)</a:t>
            </a:r>
            <a:endParaRPr>
              <a:solidFill>
                <a:schemeClr val="dk1"/>
              </a:solidFill>
              <a:highlight>
                <a:schemeClr val="lt1"/>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d6548f87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1d6548f8739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d641cd0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22d641cd0a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252d1439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252d1439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 optimización de consultas es una tecnología clave para cada aplicación, desde sistemas operativos hasta sistemas de almacenamiento de datos y sistemas analíticos hasta sistemas de gestión de contenido.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22e87b91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22e87b918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52d14394e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52d14394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3" name="Shape 53"/>
        <p:cNvGrpSpPr/>
        <p:nvPr/>
      </p:nvGrpSpPr>
      <p:grpSpPr>
        <a:xfrm>
          <a:off x="0" y="0"/>
          <a:ext cx="0" cy="0"/>
          <a:chOff x="0" y="0"/>
          <a:chExt cx="0" cy="0"/>
        </a:xfrm>
      </p:grpSpPr>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56" name="Shape 56"/>
        <p:cNvGrpSpPr/>
        <p:nvPr/>
      </p:nvGrpSpPr>
      <p:grpSpPr>
        <a:xfrm>
          <a:off x="0" y="0"/>
          <a:ext cx="0" cy="0"/>
          <a:chOff x="0" y="0"/>
          <a:chExt cx="0" cy="0"/>
        </a:xfrm>
      </p:grpSpPr>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59" name="Shape 59"/>
        <p:cNvGrpSpPr/>
        <p:nvPr/>
      </p:nvGrpSpPr>
      <p:grpSpPr>
        <a:xfrm>
          <a:off x="0" y="0"/>
          <a:ext cx="0" cy="0"/>
          <a:chOff x="0" y="0"/>
          <a:chExt cx="0" cy="0"/>
        </a:xfrm>
      </p:grpSpPr>
      <p:sp>
        <p:nvSpPr>
          <p:cNvPr id="60" name="Google Shape;6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62" name="Shape 62"/>
        <p:cNvGrpSpPr/>
        <p:nvPr/>
      </p:nvGrpSpPr>
      <p:grpSpPr>
        <a:xfrm>
          <a:off x="0" y="0"/>
          <a:ext cx="0" cy="0"/>
          <a:chOff x="0" y="0"/>
          <a:chExt cx="0" cy="0"/>
        </a:xfrm>
      </p:grpSpPr>
      <p:sp>
        <p:nvSpPr>
          <p:cNvPr id="63" name="Google Shape;6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65" name="Shape 65"/>
        <p:cNvGrpSpPr/>
        <p:nvPr/>
      </p:nvGrpSpPr>
      <p:grpSpPr>
        <a:xfrm>
          <a:off x="0" y="0"/>
          <a:ext cx="0" cy="0"/>
          <a:chOff x="0" y="0"/>
          <a:chExt cx="0" cy="0"/>
        </a:xfrm>
      </p:grpSpPr>
      <p:sp>
        <p:nvSpPr>
          <p:cNvPr id="66" name="Google Shape;6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18"/>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68" name="Shape 68"/>
        <p:cNvGrpSpPr/>
        <p:nvPr/>
      </p:nvGrpSpPr>
      <p:grpSpPr>
        <a:xfrm>
          <a:off x="0" y="0"/>
          <a:ext cx="0" cy="0"/>
          <a:chOff x="0" y="0"/>
          <a:chExt cx="0" cy="0"/>
        </a:xfrm>
      </p:grpSpPr>
      <p:sp>
        <p:nvSpPr>
          <p:cNvPr id="69" name="Google Shape;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71" name="Shape 71"/>
        <p:cNvGrpSpPr/>
        <p:nvPr/>
      </p:nvGrpSpPr>
      <p:grpSpPr>
        <a:xfrm>
          <a:off x="0" y="0"/>
          <a:ext cx="0" cy="0"/>
          <a:chOff x="0" y="0"/>
          <a:chExt cx="0" cy="0"/>
        </a:xfrm>
      </p:grpSpPr>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2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74" name="Shape 74"/>
        <p:cNvGrpSpPr/>
        <p:nvPr/>
      </p:nvGrpSpPr>
      <p:grpSpPr>
        <a:xfrm>
          <a:off x="0" y="0"/>
          <a:ext cx="0" cy="0"/>
          <a:chOff x="0" y="0"/>
          <a:chExt cx="0" cy="0"/>
        </a:xfrm>
      </p:grpSpPr>
      <p:sp>
        <p:nvSpPr>
          <p:cNvPr id="75" name="Google Shape;7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2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1">
  <p:cSld name="SECTION_HEADER_2">
    <p:bg>
      <p:bgPr>
        <a:solidFill>
          <a:schemeClr val="dk1"/>
        </a:solidFill>
      </p:bgPr>
    </p:bg>
    <p:spTree>
      <p:nvGrpSpPr>
        <p:cNvPr id="77" name="Shape 77"/>
        <p:cNvGrpSpPr/>
        <p:nvPr/>
      </p:nvGrpSpPr>
      <p:grpSpPr>
        <a:xfrm>
          <a:off x="0" y="0"/>
          <a:ext cx="0" cy="0"/>
          <a:chOff x="0" y="0"/>
          <a:chExt cx="0" cy="0"/>
        </a:xfrm>
      </p:grpSpPr>
      <p:sp>
        <p:nvSpPr>
          <p:cNvPr id="78" name="Google Shape;7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2"/>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80" name="Shape 80"/>
        <p:cNvGrpSpPr/>
        <p:nvPr/>
      </p:nvGrpSpPr>
      <p:grpSpPr>
        <a:xfrm>
          <a:off x="0" y="0"/>
          <a:ext cx="0" cy="0"/>
          <a:chOff x="0" y="0"/>
          <a:chExt cx="0" cy="0"/>
        </a:xfrm>
      </p:grpSpPr>
      <p:sp>
        <p:nvSpPr>
          <p:cNvPr id="81" name="Google Shape;8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2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83" name="Shape 83"/>
        <p:cNvGrpSpPr/>
        <p:nvPr/>
      </p:nvGrpSpPr>
      <p:grpSpPr>
        <a:xfrm>
          <a:off x="0" y="0"/>
          <a:ext cx="0" cy="0"/>
          <a:chOff x="0" y="0"/>
          <a:chExt cx="0" cy="0"/>
        </a:xfrm>
      </p:grpSpPr>
      <p:sp>
        <p:nvSpPr>
          <p:cNvPr id="84" name="Google Shape;8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2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1">
  <p:cSld name="TITLE_AND_BODY_11">
    <p:spTree>
      <p:nvGrpSpPr>
        <p:cNvPr id="86" name="Shape 86"/>
        <p:cNvGrpSpPr/>
        <p:nvPr/>
      </p:nvGrpSpPr>
      <p:grpSpPr>
        <a:xfrm>
          <a:off x="0" y="0"/>
          <a:ext cx="0" cy="0"/>
          <a:chOff x="0" y="0"/>
          <a:chExt cx="0" cy="0"/>
        </a:xfrm>
      </p:grpSpPr>
      <p:sp>
        <p:nvSpPr>
          <p:cNvPr id="87" name="Google Shape;8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2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2">
  <p:cSld name="SECTION_HEADER_3">
    <p:bg>
      <p:bgPr>
        <a:solidFill>
          <a:schemeClr val="dk1"/>
        </a:solidFill>
      </p:bgPr>
    </p:bg>
    <p:spTree>
      <p:nvGrpSpPr>
        <p:cNvPr id="89" name="Shape 89"/>
        <p:cNvGrpSpPr/>
        <p:nvPr/>
      </p:nvGrpSpPr>
      <p:grpSpPr>
        <a:xfrm>
          <a:off x="0" y="0"/>
          <a:ext cx="0" cy="0"/>
          <a:chOff x="0" y="0"/>
          <a:chExt cx="0" cy="0"/>
        </a:xfrm>
      </p:grpSpPr>
      <p:sp>
        <p:nvSpPr>
          <p:cNvPr id="90" name="Google Shape;9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6"/>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2">
  <p:cSld name="TITLE_AND_BODY_12">
    <p:spTree>
      <p:nvGrpSpPr>
        <p:cNvPr id="92" name="Shape 92"/>
        <p:cNvGrpSpPr/>
        <p:nvPr/>
      </p:nvGrpSpPr>
      <p:grpSpPr>
        <a:xfrm>
          <a:off x="0" y="0"/>
          <a:ext cx="0" cy="0"/>
          <a:chOff x="0" y="0"/>
          <a:chExt cx="0" cy="0"/>
        </a:xfrm>
      </p:grpSpPr>
      <p:sp>
        <p:nvSpPr>
          <p:cNvPr id="93" name="Google Shape;9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95" name="Shape 95"/>
        <p:cNvGrpSpPr/>
        <p:nvPr/>
      </p:nvGrpSpPr>
      <p:grpSpPr>
        <a:xfrm>
          <a:off x="0" y="0"/>
          <a:ext cx="0" cy="0"/>
          <a:chOff x="0" y="0"/>
          <a:chExt cx="0" cy="0"/>
        </a:xfrm>
      </p:grpSpPr>
      <p:sp>
        <p:nvSpPr>
          <p:cNvPr id="96" name="Google Shape;9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2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4">
  <p:cSld name="TITLE_AND_BODY_14">
    <p:spTree>
      <p:nvGrpSpPr>
        <p:cNvPr id="98" name="Shape 98"/>
        <p:cNvGrpSpPr/>
        <p:nvPr/>
      </p:nvGrpSpPr>
      <p:grpSpPr>
        <a:xfrm>
          <a:off x="0" y="0"/>
          <a:ext cx="0" cy="0"/>
          <a:chOff x="0" y="0"/>
          <a:chExt cx="0" cy="0"/>
        </a:xfrm>
      </p:grpSpPr>
      <p:sp>
        <p:nvSpPr>
          <p:cNvPr id="99" name="Google Shape;9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 name="Shape 101"/>
        <p:cNvGrpSpPr/>
        <p:nvPr/>
      </p:nvGrpSpPr>
      <p:grpSpPr>
        <a:xfrm>
          <a:off x="0" y="0"/>
          <a:ext cx="0" cy="0"/>
          <a:chOff x="0" y="0"/>
          <a:chExt cx="0" cy="0"/>
        </a:xfrm>
      </p:grpSpPr>
      <p:sp>
        <p:nvSpPr>
          <p:cNvPr id="102" name="Google Shape;10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3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04" name="Google Shape;104;p3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p:cSld name="TITLE_1">
    <p:spTree>
      <p:nvGrpSpPr>
        <p:cNvPr id="105" name="Shape 105"/>
        <p:cNvGrpSpPr/>
        <p:nvPr/>
      </p:nvGrpSpPr>
      <p:grpSpPr>
        <a:xfrm>
          <a:off x="0" y="0"/>
          <a:ext cx="0" cy="0"/>
          <a:chOff x="0" y="0"/>
          <a:chExt cx="0" cy="0"/>
        </a:xfrm>
      </p:grpSpPr>
      <p:pic>
        <p:nvPicPr>
          <p:cNvPr id="106" name="Google Shape;106;p31"/>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07" name="Google Shape;10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31"/>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09" name="Google Shape;109;p31"/>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0" name="Google Shape;110;p31"/>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1" name="Google Shape;111;p31"/>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1">
  <p:cSld name="TITLE_2">
    <p:spTree>
      <p:nvGrpSpPr>
        <p:cNvPr id="112" name="Shape 112"/>
        <p:cNvGrpSpPr/>
        <p:nvPr/>
      </p:nvGrpSpPr>
      <p:grpSpPr>
        <a:xfrm>
          <a:off x="0" y="0"/>
          <a:ext cx="0" cy="0"/>
          <a:chOff x="0" y="0"/>
          <a:chExt cx="0" cy="0"/>
        </a:xfrm>
      </p:grpSpPr>
      <p:pic>
        <p:nvPicPr>
          <p:cNvPr id="113" name="Google Shape;113;p32"/>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14" name="Google Shape;11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32"/>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16" name="Google Shape;116;p32"/>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7" name="Google Shape;117;p32"/>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8" name="Google Shape;118;p32"/>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5">
  <p:cSld name="TITLE_AND_BODY_15">
    <p:spTree>
      <p:nvGrpSpPr>
        <p:cNvPr id="119" name="Shape 119"/>
        <p:cNvGrpSpPr/>
        <p:nvPr/>
      </p:nvGrpSpPr>
      <p:grpSpPr>
        <a:xfrm>
          <a:off x="0" y="0"/>
          <a:ext cx="0" cy="0"/>
          <a:chOff x="0" y="0"/>
          <a:chExt cx="0" cy="0"/>
        </a:xfrm>
      </p:grpSpPr>
      <p:sp>
        <p:nvSpPr>
          <p:cNvPr id="120" name="Google Shape;12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3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16">
    <p:spTree>
      <p:nvGrpSpPr>
        <p:cNvPr id="122" name="Shape 122"/>
        <p:cNvGrpSpPr/>
        <p:nvPr/>
      </p:nvGrpSpPr>
      <p:grpSpPr>
        <a:xfrm>
          <a:off x="0" y="0"/>
          <a:ext cx="0" cy="0"/>
          <a:chOff x="0" y="0"/>
          <a:chExt cx="0" cy="0"/>
        </a:xfrm>
      </p:grpSpPr>
      <p:sp>
        <p:nvSpPr>
          <p:cNvPr id="123" name="Google Shape;1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3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25" name="Shape 125"/>
        <p:cNvGrpSpPr/>
        <p:nvPr/>
      </p:nvGrpSpPr>
      <p:grpSpPr>
        <a:xfrm>
          <a:off x="0" y="0"/>
          <a:ext cx="0" cy="0"/>
          <a:chOff x="0" y="0"/>
          <a:chExt cx="0" cy="0"/>
        </a:xfrm>
      </p:grpSpPr>
      <p:sp>
        <p:nvSpPr>
          <p:cNvPr id="126" name="Google Shape;1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35"/>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28" name="Google Shape;128;p35"/>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7">
  <p:cSld name="TITLE_AND_BODY_17">
    <p:spTree>
      <p:nvGrpSpPr>
        <p:cNvPr id="129" name="Shape 129"/>
        <p:cNvGrpSpPr/>
        <p:nvPr/>
      </p:nvGrpSpPr>
      <p:grpSpPr>
        <a:xfrm>
          <a:off x="0" y="0"/>
          <a:ext cx="0" cy="0"/>
          <a:chOff x="0" y="0"/>
          <a:chExt cx="0" cy="0"/>
        </a:xfrm>
      </p:grpSpPr>
      <p:sp>
        <p:nvSpPr>
          <p:cNvPr id="130" name="Google Shape;1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3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cSld name="TITLE_AND_BODY_18">
    <p:spTree>
      <p:nvGrpSpPr>
        <p:cNvPr id="132" name="Shape 132"/>
        <p:cNvGrpSpPr/>
        <p:nvPr/>
      </p:nvGrpSpPr>
      <p:grpSpPr>
        <a:xfrm>
          <a:off x="0" y="0"/>
          <a:ext cx="0" cy="0"/>
          <a:chOff x="0" y="0"/>
          <a:chExt cx="0" cy="0"/>
        </a:xfrm>
      </p:grpSpPr>
      <p:sp>
        <p:nvSpPr>
          <p:cNvPr id="133" name="Google Shape;13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4" name="Google Shape;134;p3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9">
  <p:cSld name="TITLE_AND_BODY_19">
    <p:spTree>
      <p:nvGrpSpPr>
        <p:cNvPr id="135" name="Shape 135"/>
        <p:cNvGrpSpPr/>
        <p:nvPr/>
      </p:nvGrpSpPr>
      <p:grpSpPr>
        <a:xfrm>
          <a:off x="0" y="0"/>
          <a:ext cx="0" cy="0"/>
          <a:chOff x="0" y="0"/>
          <a:chExt cx="0" cy="0"/>
        </a:xfrm>
      </p:grpSpPr>
      <p:sp>
        <p:nvSpPr>
          <p:cNvPr id="136" name="Google Shape;13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7" name="Google Shape;137;p3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0">
  <p:cSld name="TITLE_AND_BODY_20">
    <p:spTree>
      <p:nvGrpSpPr>
        <p:cNvPr id="138" name="Shape 138"/>
        <p:cNvGrpSpPr/>
        <p:nvPr/>
      </p:nvGrpSpPr>
      <p:grpSpPr>
        <a:xfrm>
          <a:off x="0" y="0"/>
          <a:ext cx="0" cy="0"/>
          <a:chOff x="0" y="0"/>
          <a:chExt cx="0" cy="0"/>
        </a:xfrm>
      </p:grpSpPr>
      <p:sp>
        <p:nvSpPr>
          <p:cNvPr id="139" name="Google Shape;13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3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3">
    <p:spTree>
      <p:nvGrpSpPr>
        <p:cNvPr id="141" name="Shape 141"/>
        <p:cNvGrpSpPr/>
        <p:nvPr/>
      </p:nvGrpSpPr>
      <p:grpSpPr>
        <a:xfrm>
          <a:off x="0" y="0"/>
          <a:ext cx="0" cy="0"/>
          <a:chOff x="0" y="0"/>
          <a:chExt cx="0" cy="0"/>
        </a:xfrm>
      </p:grpSpPr>
      <p:sp>
        <p:nvSpPr>
          <p:cNvPr id="142" name="Google Shape;14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4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44" name="Google Shape;144;p4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 name="Shape 147"/>
        <p:cNvGrpSpPr/>
        <p:nvPr/>
      </p:nvGrpSpPr>
      <p:grpSpPr>
        <a:xfrm>
          <a:off x="0" y="0"/>
          <a:ext cx="0" cy="0"/>
          <a:chOff x="0" y="0"/>
          <a:chExt cx="0" cy="0"/>
        </a:xfrm>
      </p:grpSpPr>
      <p:sp>
        <p:nvSpPr>
          <p:cNvPr id="148" name="Google Shape;148;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49" name="Google Shape;149;p4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0" name="Google Shape;15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p4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2" name="Shape 152"/>
        <p:cNvGrpSpPr/>
        <p:nvPr/>
      </p:nvGrpSpPr>
      <p:grpSpPr>
        <a:xfrm>
          <a:off x="0" y="0"/>
          <a:ext cx="0" cy="0"/>
          <a:chOff x="0" y="0"/>
          <a:chExt cx="0" cy="0"/>
        </a:xfrm>
      </p:grpSpPr>
      <p:sp>
        <p:nvSpPr>
          <p:cNvPr id="153" name="Google Shape;153;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4" name="Google Shape;15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43"/>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158" name="Google Shape;15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9" name="Google Shape;159;p4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60" name="Shape 160"/>
        <p:cNvGrpSpPr/>
        <p:nvPr/>
      </p:nvGrpSpPr>
      <p:grpSpPr>
        <a:xfrm>
          <a:off x="0" y="0"/>
          <a:ext cx="0" cy="0"/>
          <a:chOff x="0" y="0"/>
          <a:chExt cx="0" cy="0"/>
        </a:xfrm>
      </p:grpSpPr>
      <p:pic>
        <p:nvPicPr>
          <p:cNvPr id="161" name="Google Shape;161;p45"/>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4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4" name="Google Shape;164;p4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5" name="Google Shape;16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6" name="Google Shape;166;p4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7" name="Shape 167"/>
        <p:cNvGrpSpPr/>
        <p:nvPr/>
      </p:nvGrpSpPr>
      <p:grpSpPr>
        <a:xfrm>
          <a:off x="0" y="0"/>
          <a:ext cx="0" cy="0"/>
          <a:chOff x="0" y="0"/>
          <a:chExt cx="0" cy="0"/>
        </a:xfrm>
      </p:grpSpPr>
      <p:sp>
        <p:nvSpPr>
          <p:cNvPr id="168" name="Google Shape;168;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9" name="Google Shape;169;p4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0" name="Google Shape;170;p4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1" name="Google Shape;17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2" name="Google Shape;172;p4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5" name="Google Shape;17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6" name="Google Shape;176;p4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7" name="Shape 177"/>
        <p:cNvGrpSpPr/>
        <p:nvPr/>
      </p:nvGrpSpPr>
      <p:grpSpPr>
        <a:xfrm>
          <a:off x="0" y="0"/>
          <a:ext cx="0" cy="0"/>
          <a:chOff x="0" y="0"/>
          <a:chExt cx="0" cy="0"/>
        </a:xfrm>
      </p:grpSpPr>
      <p:sp>
        <p:nvSpPr>
          <p:cNvPr id="178" name="Google Shape;178;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79" name="Google Shape;179;p4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0" name="Google Shape;18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1" name="Google Shape;181;p49"/>
          <p:cNvPicPr preferRelativeResize="0"/>
          <p:nvPr/>
        </p:nvPicPr>
        <p:blipFill>
          <a:blip r:embed="rId2">
            <a:alphaModFix/>
          </a:blip>
          <a:stretch>
            <a:fillRect/>
          </a:stretch>
        </p:blipFill>
        <p:spPr>
          <a:xfrm>
            <a:off x="0" y="0"/>
            <a:ext cx="9143981"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184" name="Google Shape;18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5" name="Google Shape;185;p5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 name="Shape 186"/>
        <p:cNvGrpSpPr/>
        <p:nvPr/>
      </p:nvGrpSpPr>
      <p:grpSpPr>
        <a:xfrm>
          <a:off x="0" y="0"/>
          <a:ext cx="0" cy="0"/>
          <a:chOff x="0" y="0"/>
          <a:chExt cx="0" cy="0"/>
        </a:xfrm>
      </p:grpSpPr>
      <p:sp>
        <p:nvSpPr>
          <p:cNvPr id="187" name="Google Shape;187;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89" name="Google Shape;189;p51"/>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 name="Google Shape;190;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1" name="Google Shape;19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51"/>
          <p:cNvPicPr preferRelativeResize="0"/>
          <p:nvPr/>
        </p:nvPicPr>
        <p:blipFill>
          <a:blip r:embed="rId2">
            <a:alphaModFix/>
          </a:blip>
          <a:stretch>
            <a:fillRect/>
          </a:stretch>
        </p:blipFill>
        <p:spPr>
          <a:xfrm>
            <a:off x="0" y="-125"/>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3" name="Shape 193"/>
        <p:cNvGrpSpPr/>
        <p:nvPr/>
      </p:nvGrpSpPr>
      <p:grpSpPr>
        <a:xfrm>
          <a:off x="0" y="0"/>
          <a:ext cx="0" cy="0"/>
          <a:chOff x="0" y="0"/>
          <a:chExt cx="0" cy="0"/>
        </a:xfrm>
      </p:grpSpPr>
      <p:sp>
        <p:nvSpPr>
          <p:cNvPr id="194" name="Google Shape;194;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195" name="Google Shape;19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5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99" name="Google Shape;199;p53"/>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5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4" name="Google Shape;204;p54"/>
          <p:cNvPicPr preferRelativeResize="0"/>
          <p:nvPr/>
        </p:nvPicPr>
        <p:blipFill>
          <a:blip r:embed="rId2">
            <a:alphaModFix/>
          </a:blip>
          <a:stretch>
            <a:fillRect/>
          </a:stretch>
        </p:blipFill>
        <p:spPr>
          <a:xfrm>
            <a:off x="0" y="0"/>
            <a:ext cx="9144000" cy="514349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205" name="Shape 205"/>
        <p:cNvGrpSpPr/>
        <p:nvPr/>
      </p:nvGrpSpPr>
      <p:grpSpPr>
        <a:xfrm>
          <a:off x="0" y="0"/>
          <a:ext cx="0" cy="0"/>
          <a:chOff x="0" y="0"/>
          <a:chExt cx="0" cy="0"/>
        </a:xfrm>
      </p:grpSpPr>
      <p:pic>
        <p:nvPicPr>
          <p:cNvPr id="206" name="Google Shape;206;p55"/>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207" name="Shape 207"/>
        <p:cNvGrpSpPr/>
        <p:nvPr/>
      </p:nvGrpSpPr>
      <p:grpSpPr>
        <a:xfrm>
          <a:off x="0" y="0"/>
          <a:ext cx="0" cy="0"/>
          <a:chOff x="0" y="0"/>
          <a:chExt cx="0" cy="0"/>
        </a:xfrm>
      </p:grpSpPr>
      <p:pic>
        <p:nvPicPr>
          <p:cNvPr id="208" name="Google Shape;208;p56"/>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
        <p:nvSpPr>
          <p:cNvPr id="209" name="Google Shape;209;p56"/>
          <p:cNvSpPr/>
          <p:nvPr/>
        </p:nvSpPr>
        <p:spPr>
          <a:xfrm rot="503487">
            <a:off x="1145079" y="680752"/>
            <a:ext cx="6748201" cy="2832055"/>
          </a:xfrm>
          <a:custGeom>
            <a:rect b="b" l="l" r="r" t="t"/>
            <a:pathLst>
              <a:path extrusionOk="0" h="94414" w="224969">
                <a:moveTo>
                  <a:pt x="216301" y="1"/>
                </a:moveTo>
                <a:cubicBezTo>
                  <a:pt x="215622" y="394"/>
                  <a:pt x="214944" y="787"/>
                  <a:pt x="214289" y="1204"/>
                </a:cubicBezTo>
                <a:cubicBezTo>
                  <a:pt x="211693" y="2835"/>
                  <a:pt x="209348" y="4668"/>
                  <a:pt x="207109" y="6561"/>
                </a:cubicBezTo>
                <a:cubicBezTo>
                  <a:pt x="204871" y="8478"/>
                  <a:pt x="202835" y="10431"/>
                  <a:pt x="200847" y="12336"/>
                </a:cubicBezTo>
                <a:cubicBezTo>
                  <a:pt x="196858" y="16158"/>
                  <a:pt x="193048" y="19789"/>
                  <a:pt x="188929" y="22516"/>
                </a:cubicBezTo>
                <a:cubicBezTo>
                  <a:pt x="187893" y="23170"/>
                  <a:pt x="186857" y="23813"/>
                  <a:pt x="185785" y="24349"/>
                </a:cubicBezTo>
                <a:cubicBezTo>
                  <a:pt x="184726" y="24921"/>
                  <a:pt x="183618" y="25385"/>
                  <a:pt x="182487" y="25826"/>
                </a:cubicBezTo>
                <a:cubicBezTo>
                  <a:pt x="181344" y="26266"/>
                  <a:pt x="180154" y="26635"/>
                  <a:pt x="178951" y="26980"/>
                </a:cubicBezTo>
                <a:cubicBezTo>
                  <a:pt x="177725" y="27314"/>
                  <a:pt x="176499" y="27612"/>
                  <a:pt x="175225" y="27873"/>
                </a:cubicBezTo>
                <a:cubicBezTo>
                  <a:pt x="170141" y="28933"/>
                  <a:pt x="164699" y="29469"/>
                  <a:pt x="159068" y="30386"/>
                </a:cubicBezTo>
                <a:cubicBezTo>
                  <a:pt x="156258" y="30850"/>
                  <a:pt x="153388" y="31421"/>
                  <a:pt x="150507" y="32243"/>
                </a:cubicBezTo>
                <a:cubicBezTo>
                  <a:pt x="149067" y="32648"/>
                  <a:pt x="147626" y="33136"/>
                  <a:pt x="146197" y="33684"/>
                </a:cubicBezTo>
                <a:cubicBezTo>
                  <a:pt x="144768" y="34267"/>
                  <a:pt x="143352" y="34898"/>
                  <a:pt x="141982" y="35648"/>
                </a:cubicBezTo>
                <a:cubicBezTo>
                  <a:pt x="139220" y="37136"/>
                  <a:pt x="136660" y="39089"/>
                  <a:pt x="134446" y="41208"/>
                </a:cubicBezTo>
                <a:cubicBezTo>
                  <a:pt x="132231" y="43340"/>
                  <a:pt x="130326" y="45661"/>
                  <a:pt x="128600" y="47983"/>
                </a:cubicBezTo>
                <a:cubicBezTo>
                  <a:pt x="125159" y="52638"/>
                  <a:pt x="122361" y="57365"/>
                  <a:pt x="119170" y="61461"/>
                </a:cubicBezTo>
                <a:cubicBezTo>
                  <a:pt x="118396" y="62497"/>
                  <a:pt x="117539" y="63425"/>
                  <a:pt x="116705" y="64402"/>
                </a:cubicBezTo>
                <a:cubicBezTo>
                  <a:pt x="116301" y="64890"/>
                  <a:pt x="115836" y="65330"/>
                  <a:pt x="115396" y="65795"/>
                </a:cubicBezTo>
                <a:lnTo>
                  <a:pt x="114050" y="67152"/>
                </a:lnTo>
                <a:lnTo>
                  <a:pt x="112621" y="68438"/>
                </a:lnTo>
                <a:cubicBezTo>
                  <a:pt x="112133" y="68855"/>
                  <a:pt x="111681" y="69307"/>
                  <a:pt x="111157" y="69688"/>
                </a:cubicBezTo>
                <a:lnTo>
                  <a:pt x="109645" y="70879"/>
                </a:lnTo>
                <a:cubicBezTo>
                  <a:pt x="109395" y="71069"/>
                  <a:pt x="109157" y="71284"/>
                  <a:pt x="108883" y="71462"/>
                </a:cubicBezTo>
                <a:lnTo>
                  <a:pt x="108085" y="72010"/>
                </a:lnTo>
                <a:cubicBezTo>
                  <a:pt x="103882" y="74963"/>
                  <a:pt x="99263" y="77356"/>
                  <a:pt x="94369" y="79023"/>
                </a:cubicBezTo>
                <a:cubicBezTo>
                  <a:pt x="89488" y="80678"/>
                  <a:pt x="84368" y="81666"/>
                  <a:pt x="79224" y="81892"/>
                </a:cubicBezTo>
                <a:cubicBezTo>
                  <a:pt x="78867" y="81925"/>
                  <a:pt x="78510" y="81932"/>
                  <a:pt x="78153" y="81932"/>
                </a:cubicBezTo>
                <a:cubicBezTo>
                  <a:pt x="77867" y="81932"/>
                  <a:pt x="77581" y="81928"/>
                  <a:pt x="77296" y="81928"/>
                </a:cubicBezTo>
                <a:lnTo>
                  <a:pt x="75367" y="81916"/>
                </a:lnTo>
                <a:lnTo>
                  <a:pt x="73438" y="81785"/>
                </a:lnTo>
                <a:cubicBezTo>
                  <a:pt x="72795" y="81737"/>
                  <a:pt x="72152" y="81725"/>
                  <a:pt x="71509" y="81630"/>
                </a:cubicBezTo>
                <a:cubicBezTo>
                  <a:pt x="68937" y="81344"/>
                  <a:pt x="66354" y="80868"/>
                  <a:pt x="63746" y="80285"/>
                </a:cubicBezTo>
                <a:cubicBezTo>
                  <a:pt x="58543" y="79118"/>
                  <a:pt x="53305" y="77499"/>
                  <a:pt x="47851" y="76106"/>
                </a:cubicBezTo>
                <a:cubicBezTo>
                  <a:pt x="45125" y="75415"/>
                  <a:pt x="42351" y="74772"/>
                  <a:pt x="39517" y="74296"/>
                </a:cubicBezTo>
                <a:cubicBezTo>
                  <a:pt x="36683" y="73808"/>
                  <a:pt x="33778" y="73486"/>
                  <a:pt x="30837" y="73415"/>
                </a:cubicBezTo>
                <a:cubicBezTo>
                  <a:pt x="30459" y="73406"/>
                  <a:pt x="30079" y="73401"/>
                  <a:pt x="29699" y="73401"/>
                </a:cubicBezTo>
                <a:cubicBezTo>
                  <a:pt x="27118" y="73401"/>
                  <a:pt x="24516" y="73616"/>
                  <a:pt x="21932" y="74093"/>
                </a:cubicBezTo>
                <a:cubicBezTo>
                  <a:pt x="18943" y="74689"/>
                  <a:pt x="16038" y="75629"/>
                  <a:pt x="13311" y="77022"/>
                </a:cubicBezTo>
                <a:lnTo>
                  <a:pt x="12288" y="77546"/>
                </a:lnTo>
                <a:lnTo>
                  <a:pt x="11299" y="78130"/>
                </a:lnTo>
                <a:lnTo>
                  <a:pt x="10811" y="78427"/>
                </a:lnTo>
                <a:lnTo>
                  <a:pt x="10323" y="78749"/>
                </a:lnTo>
                <a:lnTo>
                  <a:pt x="9370" y="79392"/>
                </a:lnTo>
                <a:lnTo>
                  <a:pt x="8442" y="80082"/>
                </a:lnTo>
                <a:lnTo>
                  <a:pt x="7989" y="80439"/>
                </a:lnTo>
                <a:lnTo>
                  <a:pt x="7549" y="80820"/>
                </a:lnTo>
                <a:lnTo>
                  <a:pt x="6668" y="81582"/>
                </a:lnTo>
                <a:lnTo>
                  <a:pt x="5834" y="82404"/>
                </a:lnTo>
                <a:lnTo>
                  <a:pt x="5418" y="82821"/>
                </a:lnTo>
                <a:lnTo>
                  <a:pt x="5025" y="83249"/>
                </a:lnTo>
                <a:lnTo>
                  <a:pt x="4251" y="84142"/>
                </a:lnTo>
                <a:lnTo>
                  <a:pt x="3536" y="85083"/>
                </a:lnTo>
                <a:lnTo>
                  <a:pt x="3179" y="85559"/>
                </a:lnTo>
                <a:lnTo>
                  <a:pt x="2858" y="86047"/>
                </a:lnTo>
                <a:lnTo>
                  <a:pt x="2215" y="87047"/>
                </a:lnTo>
                <a:lnTo>
                  <a:pt x="1643" y="88107"/>
                </a:lnTo>
                <a:lnTo>
                  <a:pt x="1369" y="88631"/>
                </a:lnTo>
                <a:lnTo>
                  <a:pt x="1119" y="89179"/>
                </a:lnTo>
                <a:lnTo>
                  <a:pt x="643" y="90274"/>
                </a:lnTo>
                <a:cubicBezTo>
                  <a:pt x="643" y="90286"/>
                  <a:pt x="631" y="90322"/>
                  <a:pt x="631" y="90333"/>
                </a:cubicBezTo>
                <a:cubicBezTo>
                  <a:pt x="0" y="91846"/>
                  <a:pt x="727" y="93572"/>
                  <a:pt x="2239" y="94191"/>
                </a:cubicBezTo>
                <a:cubicBezTo>
                  <a:pt x="2608" y="94342"/>
                  <a:pt x="2990" y="94414"/>
                  <a:pt x="3365" y="94414"/>
                </a:cubicBezTo>
                <a:cubicBezTo>
                  <a:pt x="4528" y="94414"/>
                  <a:pt x="5628" y="93727"/>
                  <a:pt x="6096" y="92584"/>
                </a:cubicBezTo>
                <a:lnTo>
                  <a:pt x="6156" y="92453"/>
                </a:lnTo>
                <a:cubicBezTo>
                  <a:pt x="7918" y="88155"/>
                  <a:pt x="11621" y="84666"/>
                  <a:pt x="16050" y="82559"/>
                </a:cubicBezTo>
                <a:cubicBezTo>
                  <a:pt x="18253" y="81463"/>
                  <a:pt x="20646" y="80737"/>
                  <a:pt x="23063" y="80297"/>
                </a:cubicBezTo>
                <a:cubicBezTo>
                  <a:pt x="25004" y="79968"/>
                  <a:pt x="26998" y="79810"/>
                  <a:pt x="29008" y="79810"/>
                </a:cubicBezTo>
                <a:cubicBezTo>
                  <a:pt x="29549" y="79810"/>
                  <a:pt x="30092" y="79821"/>
                  <a:pt x="30635" y="79844"/>
                </a:cubicBezTo>
                <a:cubicBezTo>
                  <a:pt x="33195" y="79951"/>
                  <a:pt x="35779" y="80261"/>
                  <a:pt x="38374" y="80749"/>
                </a:cubicBezTo>
                <a:cubicBezTo>
                  <a:pt x="40958" y="81225"/>
                  <a:pt x="43553" y="81868"/>
                  <a:pt x="46161" y="82571"/>
                </a:cubicBezTo>
                <a:cubicBezTo>
                  <a:pt x="51364" y="83987"/>
                  <a:pt x="56638" y="85702"/>
                  <a:pt x="62175" y="87035"/>
                </a:cubicBezTo>
                <a:cubicBezTo>
                  <a:pt x="64937" y="87714"/>
                  <a:pt x="67771" y="88286"/>
                  <a:pt x="70664" y="88655"/>
                </a:cubicBezTo>
                <a:cubicBezTo>
                  <a:pt x="71390" y="88762"/>
                  <a:pt x="72128" y="88798"/>
                  <a:pt x="72855" y="88869"/>
                </a:cubicBezTo>
                <a:lnTo>
                  <a:pt x="75057" y="89048"/>
                </a:lnTo>
                <a:lnTo>
                  <a:pt x="77260" y="89083"/>
                </a:lnTo>
                <a:cubicBezTo>
                  <a:pt x="77712" y="89091"/>
                  <a:pt x="78169" y="89107"/>
                  <a:pt x="78628" y="89107"/>
                </a:cubicBezTo>
                <a:cubicBezTo>
                  <a:pt x="78906" y="89107"/>
                  <a:pt x="79184" y="89101"/>
                  <a:pt x="79463" y="89083"/>
                </a:cubicBezTo>
                <a:cubicBezTo>
                  <a:pt x="85332" y="88917"/>
                  <a:pt x="91155" y="87881"/>
                  <a:pt x="96727" y="86095"/>
                </a:cubicBezTo>
                <a:cubicBezTo>
                  <a:pt x="102311" y="84273"/>
                  <a:pt x="107609" y="81642"/>
                  <a:pt x="112479" y="78344"/>
                </a:cubicBezTo>
                <a:lnTo>
                  <a:pt x="113395" y="77737"/>
                </a:lnTo>
                <a:cubicBezTo>
                  <a:pt x="113693" y="77534"/>
                  <a:pt x="113979" y="77296"/>
                  <a:pt x="114276" y="77070"/>
                </a:cubicBezTo>
                <a:lnTo>
                  <a:pt x="116039" y="75736"/>
                </a:lnTo>
                <a:cubicBezTo>
                  <a:pt x="116634" y="75308"/>
                  <a:pt x="117170" y="74796"/>
                  <a:pt x="117729" y="74320"/>
                </a:cubicBezTo>
                <a:lnTo>
                  <a:pt x="119396" y="72867"/>
                </a:lnTo>
                <a:lnTo>
                  <a:pt x="120980" y="71319"/>
                </a:lnTo>
                <a:cubicBezTo>
                  <a:pt x="121504" y="70795"/>
                  <a:pt x="122051" y="70295"/>
                  <a:pt x="122527" y="69724"/>
                </a:cubicBezTo>
                <a:cubicBezTo>
                  <a:pt x="123504" y="68617"/>
                  <a:pt x="124528" y="67533"/>
                  <a:pt x="125421" y="66378"/>
                </a:cubicBezTo>
                <a:cubicBezTo>
                  <a:pt x="129064" y="61818"/>
                  <a:pt x="131981" y="57068"/>
                  <a:pt x="135160" y="52924"/>
                </a:cubicBezTo>
                <a:cubicBezTo>
                  <a:pt x="136755" y="50841"/>
                  <a:pt x="138399" y="48924"/>
                  <a:pt x="140184" y="47257"/>
                </a:cubicBezTo>
                <a:lnTo>
                  <a:pt x="140851" y="46638"/>
                </a:lnTo>
                <a:cubicBezTo>
                  <a:pt x="141077" y="46435"/>
                  <a:pt x="141316" y="46257"/>
                  <a:pt x="141542" y="46066"/>
                </a:cubicBezTo>
                <a:lnTo>
                  <a:pt x="142244" y="45495"/>
                </a:lnTo>
                <a:lnTo>
                  <a:pt x="142959" y="44983"/>
                </a:lnTo>
                <a:cubicBezTo>
                  <a:pt x="143899" y="44268"/>
                  <a:pt x="144923" y="43685"/>
                  <a:pt x="145971" y="43113"/>
                </a:cubicBezTo>
                <a:cubicBezTo>
                  <a:pt x="150186" y="40887"/>
                  <a:pt x="155174" y="39780"/>
                  <a:pt x="160425" y="39006"/>
                </a:cubicBezTo>
                <a:cubicBezTo>
                  <a:pt x="165676" y="38220"/>
                  <a:pt x="171236" y="37768"/>
                  <a:pt x="176975" y="36672"/>
                </a:cubicBezTo>
                <a:cubicBezTo>
                  <a:pt x="178404" y="36410"/>
                  <a:pt x="179856" y="36077"/>
                  <a:pt x="181297" y="35708"/>
                </a:cubicBezTo>
                <a:cubicBezTo>
                  <a:pt x="182749" y="35315"/>
                  <a:pt x="184202" y="34886"/>
                  <a:pt x="185643" y="34362"/>
                </a:cubicBezTo>
                <a:cubicBezTo>
                  <a:pt x="188536" y="33326"/>
                  <a:pt x="191369" y="31886"/>
                  <a:pt x="193941" y="30267"/>
                </a:cubicBezTo>
                <a:cubicBezTo>
                  <a:pt x="199073" y="26969"/>
                  <a:pt x="203311" y="22968"/>
                  <a:pt x="207336" y="19241"/>
                </a:cubicBezTo>
                <a:cubicBezTo>
                  <a:pt x="209360" y="17372"/>
                  <a:pt x="211336" y="15539"/>
                  <a:pt x="213301" y="13907"/>
                </a:cubicBezTo>
                <a:cubicBezTo>
                  <a:pt x="215289" y="12264"/>
                  <a:pt x="217325" y="10740"/>
                  <a:pt x="219432" y="9478"/>
                </a:cubicBezTo>
                <a:cubicBezTo>
                  <a:pt x="221242" y="8371"/>
                  <a:pt x="223100" y="7442"/>
                  <a:pt x="224969" y="6752"/>
                </a:cubicBezTo>
                <a:lnTo>
                  <a:pt x="216301" y="1"/>
                </a:lnTo>
                <a:close/>
              </a:path>
            </a:pathLst>
          </a:custGeom>
          <a:gradFill>
            <a:gsLst>
              <a:gs pos="0">
                <a:srgbClr val="FFFF00"/>
              </a:gs>
              <a:gs pos="100000">
                <a:srgbClr val="FFFFFF"/>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56"/>
          <p:cNvGrpSpPr/>
          <p:nvPr/>
        </p:nvGrpSpPr>
        <p:grpSpPr>
          <a:xfrm>
            <a:off x="1096288" y="2603800"/>
            <a:ext cx="299150" cy="1066550"/>
            <a:chOff x="818813" y="2603800"/>
            <a:chExt cx="299150" cy="1066550"/>
          </a:xfrm>
        </p:grpSpPr>
        <p:grpSp>
          <p:nvGrpSpPr>
            <p:cNvPr id="211" name="Google Shape;211;p56"/>
            <p:cNvGrpSpPr/>
            <p:nvPr/>
          </p:nvGrpSpPr>
          <p:grpSpPr>
            <a:xfrm>
              <a:off x="818813" y="2603800"/>
              <a:ext cx="299150" cy="299150"/>
              <a:chOff x="1533188" y="2739675"/>
              <a:chExt cx="299150" cy="299150"/>
            </a:xfrm>
          </p:grpSpPr>
          <p:sp>
            <p:nvSpPr>
              <p:cNvPr id="212" name="Google Shape;212;p56"/>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6"/>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4" name="Google Shape;214;p56"/>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15" name="Google Shape;215;p56"/>
          <p:cNvGrpSpPr/>
          <p:nvPr/>
        </p:nvGrpSpPr>
        <p:grpSpPr>
          <a:xfrm>
            <a:off x="3061271" y="2921425"/>
            <a:ext cx="299475" cy="744050"/>
            <a:chOff x="2783796" y="2921425"/>
            <a:chExt cx="299475" cy="744050"/>
          </a:xfrm>
        </p:grpSpPr>
        <p:grpSp>
          <p:nvGrpSpPr>
            <p:cNvPr id="216" name="Google Shape;216;p56"/>
            <p:cNvGrpSpPr/>
            <p:nvPr/>
          </p:nvGrpSpPr>
          <p:grpSpPr>
            <a:xfrm>
              <a:off x="2783796" y="2921425"/>
              <a:ext cx="299475" cy="299150"/>
              <a:chOff x="3360221" y="3338050"/>
              <a:chExt cx="299475" cy="299150"/>
            </a:xfrm>
          </p:grpSpPr>
          <p:sp>
            <p:nvSpPr>
              <p:cNvPr id="217" name="Google Shape;217;p56"/>
              <p:cNvSpPr/>
              <p:nvPr/>
            </p:nvSpPr>
            <p:spPr>
              <a:xfrm>
                <a:off x="3360221" y="3338050"/>
                <a:ext cx="299475" cy="299150"/>
              </a:xfrm>
              <a:custGeom>
                <a:rect b="b" l="l" r="r" t="t"/>
                <a:pathLst>
                  <a:path extrusionOk="0" h="11966" w="11979">
                    <a:moveTo>
                      <a:pt x="5990" y="0"/>
                    </a:moveTo>
                    <a:cubicBezTo>
                      <a:pt x="2692" y="0"/>
                      <a:pt x="1" y="2679"/>
                      <a:pt x="1" y="5977"/>
                    </a:cubicBezTo>
                    <a:cubicBezTo>
                      <a:pt x="1" y="9287"/>
                      <a:pt x="2692" y="11966"/>
                      <a:pt x="5990" y="11966"/>
                    </a:cubicBezTo>
                    <a:cubicBezTo>
                      <a:pt x="9299" y="11966"/>
                      <a:pt x="11978" y="9287"/>
                      <a:pt x="11978" y="5977"/>
                    </a:cubicBezTo>
                    <a:cubicBezTo>
                      <a:pt x="11978" y="2679"/>
                      <a:pt x="9299" y="0"/>
                      <a:pt x="5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6"/>
              <p:cNvSpPr/>
              <p:nvPr/>
            </p:nvSpPr>
            <p:spPr>
              <a:xfrm>
                <a:off x="3443271" y="342107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9" name="Google Shape;219;p56"/>
            <p:cNvCxnSpPr/>
            <p:nvPr/>
          </p:nvCxnSpPr>
          <p:spPr>
            <a:xfrm>
              <a:off x="2933538" y="3296775"/>
              <a:ext cx="0" cy="368700"/>
            </a:xfrm>
            <a:prstGeom prst="straightConnector1">
              <a:avLst/>
            </a:prstGeom>
            <a:noFill/>
            <a:ln cap="flat" cmpd="sng" w="19050">
              <a:solidFill>
                <a:schemeClr val="dk1"/>
              </a:solidFill>
              <a:prstDash val="solid"/>
              <a:round/>
              <a:headEnd len="med" w="med" type="none"/>
              <a:tailEnd len="med" w="med" type="none"/>
            </a:ln>
          </p:spPr>
        </p:cxnSp>
      </p:grpSp>
      <p:grpSp>
        <p:nvGrpSpPr>
          <p:cNvPr id="220" name="Google Shape;220;p56"/>
          <p:cNvGrpSpPr/>
          <p:nvPr/>
        </p:nvGrpSpPr>
        <p:grpSpPr>
          <a:xfrm>
            <a:off x="5051192" y="2020188"/>
            <a:ext cx="299175" cy="1645288"/>
            <a:chOff x="4773717" y="2020188"/>
            <a:chExt cx="299175" cy="1645288"/>
          </a:xfrm>
        </p:grpSpPr>
        <p:grpSp>
          <p:nvGrpSpPr>
            <p:cNvPr id="221" name="Google Shape;221;p56"/>
            <p:cNvGrpSpPr/>
            <p:nvPr/>
          </p:nvGrpSpPr>
          <p:grpSpPr>
            <a:xfrm>
              <a:off x="4773717" y="2020188"/>
              <a:ext cx="299175" cy="299475"/>
              <a:chOff x="4951067" y="2278975"/>
              <a:chExt cx="299175" cy="299475"/>
            </a:xfrm>
          </p:grpSpPr>
          <p:sp>
            <p:nvSpPr>
              <p:cNvPr id="222" name="Google Shape;222;p56"/>
              <p:cNvSpPr/>
              <p:nvPr/>
            </p:nvSpPr>
            <p:spPr>
              <a:xfrm>
                <a:off x="4951067" y="2278975"/>
                <a:ext cx="299175" cy="299475"/>
              </a:xfrm>
              <a:custGeom>
                <a:rect b="b" l="l" r="r" t="t"/>
                <a:pathLst>
                  <a:path extrusionOk="0" h="11979" w="11967">
                    <a:moveTo>
                      <a:pt x="5977" y="1"/>
                    </a:moveTo>
                    <a:cubicBezTo>
                      <a:pt x="2679" y="1"/>
                      <a:pt x="1" y="2680"/>
                      <a:pt x="1" y="5990"/>
                    </a:cubicBezTo>
                    <a:cubicBezTo>
                      <a:pt x="1" y="9288"/>
                      <a:pt x="2679" y="11978"/>
                      <a:pt x="5977" y="11978"/>
                    </a:cubicBezTo>
                    <a:cubicBezTo>
                      <a:pt x="9287" y="11978"/>
                      <a:pt x="11966" y="9288"/>
                      <a:pt x="11966" y="5990"/>
                    </a:cubicBezTo>
                    <a:cubicBezTo>
                      <a:pt x="11966" y="2680"/>
                      <a:pt x="9287" y="1"/>
                      <a:pt x="5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6"/>
              <p:cNvSpPr/>
              <p:nvPr/>
            </p:nvSpPr>
            <p:spPr>
              <a:xfrm>
                <a:off x="5034117" y="2362025"/>
                <a:ext cx="133075" cy="133375"/>
              </a:xfrm>
              <a:custGeom>
                <a:rect b="b" l="l" r="r" t="t"/>
                <a:pathLst>
                  <a:path extrusionOk="0" h="5335" w="5323">
                    <a:moveTo>
                      <a:pt x="2655" y="1"/>
                    </a:moveTo>
                    <a:cubicBezTo>
                      <a:pt x="1191" y="1"/>
                      <a:pt x="0" y="1191"/>
                      <a:pt x="0" y="2668"/>
                    </a:cubicBezTo>
                    <a:cubicBezTo>
                      <a:pt x="0" y="4132"/>
                      <a:pt x="1191" y="5335"/>
                      <a:pt x="2655" y="5335"/>
                    </a:cubicBezTo>
                    <a:cubicBezTo>
                      <a:pt x="4132" y="5335"/>
                      <a:pt x="5322" y="4132"/>
                      <a:pt x="5322" y="2668"/>
                    </a:cubicBezTo>
                    <a:cubicBezTo>
                      <a:pt x="5322" y="1191"/>
                      <a:pt x="4132" y="1"/>
                      <a:pt x="2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4" name="Google Shape;224;p56"/>
            <p:cNvCxnSpPr/>
            <p:nvPr/>
          </p:nvCxnSpPr>
          <p:spPr>
            <a:xfrm>
              <a:off x="4923300" y="2395875"/>
              <a:ext cx="0" cy="1269600"/>
            </a:xfrm>
            <a:prstGeom prst="straightConnector1">
              <a:avLst/>
            </a:prstGeom>
            <a:noFill/>
            <a:ln cap="flat" cmpd="sng" w="19050">
              <a:solidFill>
                <a:schemeClr val="dk1"/>
              </a:solidFill>
              <a:prstDash val="solid"/>
              <a:round/>
              <a:headEnd len="med" w="med" type="none"/>
              <a:tailEnd len="med" w="med" type="none"/>
            </a:ln>
          </p:spPr>
        </p:cxnSp>
      </p:grpSp>
      <p:grpSp>
        <p:nvGrpSpPr>
          <p:cNvPr id="225" name="Google Shape;225;p56"/>
          <p:cNvGrpSpPr/>
          <p:nvPr/>
        </p:nvGrpSpPr>
        <p:grpSpPr>
          <a:xfrm>
            <a:off x="7001350" y="1566600"/>
            <a:ext cx="299450" cy="2098850"/>
            <a:chOff x="6723875" y="1566600"/>
            <a:chExt cx="299450" cy="2098850"/>
          </a:xfrm>
        </p:grpSpPr>
        <p:grpSp>
          <p:nvGrpSpPr>
            <p:cNvPr id="226" name="Google Shape;226;p56"/>
            <p:cNvGrpSpPr/>
            <p:nvPr/>
          </p:nvGrpSpPr>
          <p:grpSpPr>
            <a:xfrm>
              <a:off x="6723875" y="1566600"/>
              <a:ext cx="299450" cy="299150"/>
              <a:chOff x="6541600" y="1947200"/>
              <a:chExt cx="299450" cy="299150"/>
            </a:xfrm>
          </p:grpSpPr>
          <p:sp>
            <p:nvSpPr>
              <p:cNvPr id="227" name="Google Shape;227;p56"/>
              <p:cNvSpPr/>
              <p:nvPr/>
            </p:nvSpPr>
            <p:spPr>
              <a:xfrm>
                <a:off x="6541600" y="1947200"/>
                <a:ext cx="299450" cy="299150"/>
              </a:xfrm>
              <a:custGeom>
                <a:rect b="b" l="l" r="r" t="t"/>
                <a:pathLst>
                  <a:path extrusionOk="0" h="11966" w="11978">
                    <a:moveTo>
                      <a:pt x="5989" y="0"/>
                    </a:moveTo>
                    <a:cubicBezTo>
                      <a:pt x="2691" y="0"/>
                      <a:pt x="0" y="2679"/>
                      <a:pt x="0" y="5977"/>
                    </a:cubicBezTo>
                    <a:cubicBezTo>
                      <a:pt x="0" y="9287"/>
                      <a:pt x="2691" y="11966"/>
                      <a:pt x="5989" y="11966"/>
                    </a:cubicBezTo>
                    <a:cubicBezTo>
                      <a:pt x="9299" y="11966"/>
                      <a:pt x="11978" y="9287"/>
                      <a:pt x="11978" y="5977"/>
                    </a:cubicBezTo>
                    <a:cubicBezTo>
                      <a:pt x="11978" y="2679"/>
                      <a:pt x="9299" y="0"/>
                      <a:pt x="5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6"/>
              <p:cNvSpPr/>
              <p:nvPr/>
            </p:nvSpPr>
            <p:spPr>
              <a:xfrm>
                <a:off x="6624625" y="203022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9" name="Google Shape;229;p56"/>
            <p:cNvCxnSpPr/>
            <p:nvPr/>
          </p:nvCxnSpPr>
          <p:spPr>
            <a:xfrm>
              <a:off x="6873600" y="1941950"/>
              <a:ext cx="0" cy="1723500"/>
            </a:xfrm>
            <a:prstGeom prst="straightConnector1">
              <a:avLst/>
            </a:prstGeom>
            <a:noFill/>
            <a:ln cap="flat" cmpd="sng" w="19050">
              <a:solidFill>
                <a:schemeClr val="dk1"/>
              </a:solidFill>
              <a:prstDash val="solid"/>
              <a:round/>
              <a:headEnd len="med" w="med" type="none"/>
              <a:tailEnd len="med" w="med" type="none"/>
            </a:ln>
          </p:spPr>
        </p:cxnSp>
      </p:grpSp>
      <p:pic>
        <p:nvPicPr>
          <p:cNvPr id="230" name="Google Shape;230;p56"/>
          <p:cNvPicPr preferRelativeResize="0"/>
          <p:nvPr/>
        </p:nvPicPr>
        <p:blipFill>
          <a:blip r:embed="rId3">
            <a:alphaModFix/>
          </a:blip>
          <a:stretch>
            <a:fillRect/>
          </a:stretch>
        </p:blipFill>
        <p:spPr>
          <a:xfrm rot="3678251">
            <a:off x="7560347" y="450189"/>
            <a:ext cx="1007909" cy="137454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231" name="Shape 231"/>
        <p:cNvGrpSpPr/>
        <p:nvPr/>
      </p:nvGrpSpPr>
      <p:grpSpPr>
        <a:xfrm>
          <a:off x="0" y="0"/>
          <a:ext cx="0" cy="0"/>
          <a:chOff x="0" y="0"/>
          <a:chExt cx="0" cy="0"/>
        </a:xfrm>
      </p:grpSpPr>
      <p:pic>
        <p:nvPicPr>
          <p:cNvPr id="232" name="Google Shape;232;p57"/>
          <p:cNvPicPr preferRelativeResize="0"/>
          <p:nvPr/>
        </p:nvPicPr>
        <p:blipFill rotWithShape="1">
          <a:blip r:embed="rId2">
            <a:alphaModFix/>
          </a:blip>
          <a:srcRect b="0" l="0" r="44292" t="0"/>
          <a:stretch/>
        </p:blipFill>
        <p:spPr>
          <a:xfrm>
            <a:off x="0" y="0"/>
            <a:ext cx="5093726" cy="5143500"/>
          </a:xfrm>
          <a:prstGeom prst="rect">
            <a:avLst/>
          </a:prstGeom>
          <a:noFill/>
          <a:ln>
            <a:noFill/>
          </a:ln>
        </p:spPr>
      </p:pic>
      <p:grpSp>
        <p:nvGrpSpPr>
          <p:cNvPr id="233" name="Google Shape;233;p57"/>
          <p:cNvGrpSpPr/>
          <p:nvPr/>
        </p:nvGrpSpPr>
        <p:grpSpPr>
          <a:xfrm rot="-5400000">
            <a:off x="3171288" y="1448025"/>
            <a:ext cx="299150" cy="1066550"/>
            <a:chOff x="818813" y="2603800"/>
            <a:chExt cx="299150" cy="1066550"/>
          </a:xfrm>
        </p:grpSpPr>
        <p:grpSp>
          <p:nvGrpSpPr>
            <p:cNvPr id="234" name="Google Shape;234;p57"/>
            <p:cNvGrpSpPr/>
            <p:nvPr/>
          </p:nvGrpSpPr>
          <p:grpSpPr>
            <a:xfrm>
              <a:off x="818813" y="2603800"/>
              <a:ext cx="299150" cy="299150"/>
              <a:chOff x="1533188" y="2739675"/>
              <a:chExt cx="299150" cy="299150"/>
            </a:xfrm>
          </p:grpSpPr>
          <p:sp>
            <p:nvSpPr>
              <p:cNvPr id="235" name="Google Shape;23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7" name="Google Shape;23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38" name="Google Shape;238;p57"/>
          <p:cNvGrpSpPr/>
          <p:nvPr/>
        </p:nvGrpSpPr>
        <p:grpSpPr>
          <a:xfrm rot="-5400000">
            <a:off x="3046188" y="2254500"/>
            <a:ext cx="299150" cy="1066550"/>
            <a:chOff x="818813" y="2603800"/>
            <a:chExt cx="299150" cy="1066550"/>
          </a:xfrm>
        </p:grpSpPr>
        <p:grpSp>
          <p:nvGrpSpPr>
            <p:cNvPr id="239" name="Google Shape;239;p57"/>
            <p:cNvGrpSpPr/>
            <p:nvPr/>
          </p:nvGrpSpPr>
          <p:grpSpPr>
            <a:xfrm>
              <a:off x="818813" y="2603800"/>
              <a:ext cx="299150" cy="299150"/>
              <a:chOff x="1533188" y="2739675"/>
              <a:chExt cx="299150" cy="299150"/>
            </a:xfrm>
          </p:grpSpPr>
          <p:sp>
            <p:nvSpPr>
              <p:cNvPr id="240" name="Google Shape;24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 name="Google Shape;24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3" name="Google Shape;243;p57"/>
          <p:cNvGrpSpPr/>
          <p:nvPr/>
        </p:nvGrpSpPr>
        <p:grpSpPr>
          <a:xfrm rot="5400000">
            <a:off x="5375138" y="1448025"/>
            <a:ext cx="299150" cy="1066550"/>
            <a:chOff x="818813" y="2603800"/>
            <a:chExt cx="299150" cy="1066550"/>
          </a:xfrm>
        </p:grpSpPr>
        <p:grpSp>
          <p:nvGrpSpPr>
            <p:cNvPr id="244" name="Google Shape;244;p57"/>
            <p:cNvGrpSpPr/>
            <p:nvPr/>
          </p:nvGrpSpPr>
          <p:grpSpPr>
            <a:xfrm>
              <a:off x="818813" y="2603800"/>
              <a:ext cx="299150" cy="299150"/>
              <a:chOff x="1533188" y="2739675"/>
              <a:chExt cx="299150" cy="299150"/>
            </a:xfrm>
          </p:grpSpPr>
          <p:sp>
            <p:nvSpPr>
              <p:cNvPr id="245" name="Google Shape;24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7" name="Google Shape;24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8" name="Google Shape;248;p57"/>
          <p:cNvGrpSpPr/>
          <p:nvPr/>
        </p:nvGrpSpPr>
        <p:grpSpPr>
          <a:xfrm rot="5400000">
            <a:off x="5500238" y="2254500"/>
            <a:ext cx="299150" cy="1066550"/>
            <a:chOff x="818813" y="2603800"/>
            <a:chExt cx="299150" cy="1066550"/>
          </a:xfrm>
        </p:grpSpPr>
        <p:grpSp>
          <p:nvGrpSpPr>
            <p:cNvPr id="249" name="Google Shape;249;p57"/>
            <p:cNvGrpSpPr/>
            <p:nvPr/>
          </p:nvGrpSpPr>
          <p:grpSpPr>
            <a:xfrm>
              <a:off x="818813" y="2603800"/>
              <a:ext cx="299150" cy="299150"/>
              <a:chOff x="1533188" y="2739675"/>
              <a:chExt cx="299150" cy="299150"/>
            </a:xfrm>
          </p:grpSpPr>
          <p:sp>
            <p:nvSpPr>
              <p:cNvPr id="250" name="Google Shape;25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2" name="Google Shape;25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pic>
        <p:nvPicPr>
          <p:cNvPr id="253" name="Google Shape;253;p57"/>
          <p:cNvPicPr preferRelativeResize="0"/>
          <p:nvPr/>
        </p:nvPicPr>
        <p:blipFill>
          <a:blip r:embed="rId3">
            <a:alphaModFix/>
          </a:blip>
          <a:stretch>
            <a:fillRect/>
          </a:stretch>
        </p:blipFill>
        <p:spPr>
          <a:xfrm rot="824992">
            <a:off x="3393642" y="1277043"/>
            <a:ext cx="2485557" cy="338971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NRY_TEMPLATE">
  <p:cSld name="CUSTOM_2">
    <p:spTree>
      <p:nvGrpSpPr>
        <p:cNvPr id="254" name="Shape 254"/>
        <p:cNvGrpSpPr/>
        <p:nvPr/>
      </p:nvGrpSpPr>
      <p:grpSpPr>
        <a:xfrm>
          <a:off x="0" y="0"/>
          <a:ext cx="0" cy="0"/>
          <a:chOff x="0" y="0"/>
          <a:chExt cx="0" cy="0"/>
        </a:xfrm>
      </p:grpSpPr>
      <p:pic>
        <p:nvPicPr>
          <p:cNvPr id="255" name="Google Shape;255;p5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56" name="Shape 256"/>
        <p:cNvGrpSpPr/>
        <p:nvPr/>
      </p:nvGrpSpPr>
      <p:grpSpPr>
        <a:xfrm>
          <a:off x="0" y="0"/>
          <a:ext cx="0" cy="0"/>
          <a:chOff x="0" y="0"/>
          <a:chExt cx="0" cy="0"/>
        </a:xfrm>
      </p:grpSpPr>
      <p:sp>
        <p:nvSpPr>
          <p:cNvPr id="257" name="Google Shape;25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58" name="Google Shape;258;p5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59" name="Shape 259"/>
        <p:cNvGrpSpPr/>
        <p:nvPr/>
      </p:nvGrpSpPr>
      <p:grpSpPr>
        <a:xfrm>
          <a:off x="0" y="0"/>
          <a:ext cx="0" cy="0"/>
          <a:chOff x="0" y="0"/>
          <a:chExt cx="0" cy="0"/>
        </a:xfrm>
      </p:grpSpPr>
      <p:sp>
        <p:nvSpPr>
          <p:cNvPr id="260" name="Google Shape;26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1" name="Google Shape;261;p6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262" name="Shape 262"/>
        <p:cNvGrpSpPr/>
        <p:nvPr/>
      </p:nvGrpSpPr>
      <p:grpSpPr>
        <a:xfrm>
          <a:off x="0" y="0"/>
          <a:ext cx="0" cy="0"/>
          <a:chOff x="0" y="0"/>
          <a:chExt cx="0" cy="0"/>
        </a:xfrm>
      </p:grpSpPr>
      <p:sp>
        <p:nvSpPr>
          <p:cNvPr id="263" name="Google Shape;26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4" name="Google Shape;264;p6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265" name="Shape 265"/>
        <p:cNvGrpSpPr/>
        <p:nvPr/>
      </p:nvGrpSpPr>
      <p:grpSpPr>
        <a:xfrm>
          <a:off x="0" y="0"/>
          <a:ext cx="0" cy="0"/>
          <a:chOff x="0" y="0"/>
          <a:chExt cx="0" cy="0"/>
        </a:xfrm>
      </p:grpSpPr>
      <p:sp>
        <p:nvSpPr>
          <p:cNvPr id="266" name="Google Shape;266;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7" name="Google Shape;267;p62"/>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268" name="Shape 268"/>
        <p:cNvGrpSpPr/>
        <p:nvPr/>
      </p:nvGrpSpPr>
      <p:grpSpPr>
        <a:xfrm>
          <a:off x="0" y="0"/>
          <a:ext cx="0" cy="0"/>
          <a:chOff x="0" y="0"/>
          <a:chExt cx="0" cy="0"/>
        </a:xfrm>
      </p:grpSpPr>
      <p:sp>
        <p:nvSpPr>
          <p:cNvPr id="269" name="Google Shape;26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0" name="Google Shape;270;p6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271" name="Shape 271"/>
        <p:cNvGrpSpPr/>
        <p:nvPr/>
      </p:nvGrpSpPr>
      <p:grpSpPr>
        <a:xfrm>
          <a:off x="0" y="0"/>
          <a:ext cx="0" cy="0"/>
          <a:chOff x="0" y="0"/>
          <a:chExt cx="0" cy="0"/>
        </a:xfrm>
      </p:grpSpPr>
      <p:sp>
        <p:nvSpPr>
          <p:cNvPr id="272" name="Google Shape;27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3" name="Google Shape;273;p6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274" name="Shape 274"/>
        <p:cNvGrpSpPr/>
        <p:nvPr/>
      </p:nvGrpSpPr>
      <p:grpSpPr>
        <a:xfrm>
          <a:off x="0" y="0"/>
          <a:ext cx="0" cy="0"/>
          <a:chOff x="0" y="0"/>
          <a:chExt cx="0" cy="0"/>
        </a:xfrm>
      </p:grpSpPr>
      <p:sp>
        <p:nvSpPr>
          <p:cNvPr id="275" name="Google Shape;27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6" name="Google Shape;276;p6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277" name="Shape 277"/>
        <p:cNvGrpSpPr/>
        <p:nvPr/>
      </p:nvGrpSpPr>
      <p:grpSpPr>
        <a:xfrm>
          <a:off x="0" y="0"/>
          <a:ext cx="0" cy="0"/>
          <a:chOff x="0" y="0"/>
          <a:chExt cx="0" cy="0"/>
        </a:xfrm>
      </p:grpSpPr>
      <p:sp>
        <p:nvSpPr>
          <p:cNvPr id="278" name="Google Shape;278;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9" name="Google Shape;279;p6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280" name="Shape 280"/>
        <p:cNvGrpSpPr/>
        <p:nvPr/>
      </p:nvGrpSpPr>
      <p:grpSpPr>
        <a:xfrm>
          <a:off x="0" y="0"/>
          <a:ext cx="0" cy="0"/>
          <a:chOff x="0" y="0"/>
          <a:chExt cx="0" cy="0"/>
        </a:xfrm>
      </p:grpSpPr>
      <p:sp>
        <p:nvSpPr>
          <p:cNvPr id="281" name="Google Shape;28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2" name="Google Shape;282;p6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83" name="Shape 283"/>
        <p:cNvGrpSpPr/>
        <p:nvPr/>
      </p:nvGrpSpPr>
      <p:grpSpPr>
        <a:xfrm>
          <a:off x="0" y="0"/>
          <a:ext cx="0" cy="0"/>
          <a:chOff x="0" y="0"/>
          <a:chExt cx="0" cy="0"/>
        </a:xfrm>
      </p:grpSpPr>
      <p:sp>
        <p:nvSpPr>
          <p:cNvPr id="284" name="Google Shape;28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5" name="Google Shape;285;p68"/>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286" name="Google Shape;286;p68"/>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287" name="Shape 287"/>
        <p:cNvGrpSpPr/>
        <p:nvPr/>
      </p:nvGrpSpPr>
      <p:grpSpPr>
        <a:xfrm>
          <a:off x="0" y="0"/>
          <a:ext cx="0" cy="0"/>
          <a:chOff x="0" y="0"/>
          <a:chExt cx="0" cy="0"/>
        </a:xfrm>
      </p:grpSpPr>
      <p:sp>
        <p:nvSpPr>
          <p:cNvPr id="288" name="Google Shape;28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9" name="Google Shape;289;p6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290" name="Shape 290"/>
        <p:cNvGrpSpPr/>
        <p:nvPr/>
      </p:nvGrpSpPr>
      <p:grpSpPr>
        <a:xfrm>
          <a:off x="0" y="0"/>
          <a:ext cx="0" cy="0"/>
          <a:chOff x="0" y="0"/>
          <a:chExt cx="0" cy="0"/>
        </a:xfrm>
      </p:grpSpPr>
      <p:sp>
        <p:nvSpPr>
          <p:cNvPr id="291" name="Google Shape;29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70"/>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293" name="Shape 293"/>
        <p:cNvGrpSpPr/>
        <p:nvPr/>
      </p:nvGrpSpPr>
      <p:grpSpPr>
        <a:xfrm>
          <a:off x="0" y="0"/>
          <a:ext cx="0" cy="0"/>
          <a:chOff x="0" y="0"/>
          <a:chExt cx="0" cy="0"/>
        </a:xfrm>
      </p:grpSpPr>
      <p:sp>
        <p:nvSpPr>
          <p:cNvPr id="294" name="Google Shape;294;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5" name="Google Shape;295;p7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 name="Shape 300"/>
        <p:cNvGrpSpPr/>
        <p:nvPr/>
      </p:nvGrpSpPr>
      <p:grpSpPr>
        <a:xfrm>
          <a:off x="0" y="0"/>
          <a:ext cx="0" cy="0"/>
          <a:chOff x="0" y="0"/>
          <a:chExt cx="0" cy="0"/>
        </a:xfrm>
      </p:grpSpPr>
      <p:sp>
        <p:nvSpPr>
          <p:cNvPr id="301" name="Google Shape;301;p73"/>
          <p:cNvSpPr txBox="1"/>
          <p:nvPr>
            <p:ph type="ctrTitle"/>
          </p:nvPr>
        </p:nvSpPr>
        <p:spPr>
          <a:xfrm>
            <a:off x="311708" y="744575"/>
            <a:ext cx="8520600" cy="2052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2" name="Google Shape;302;p73"/>
          <p:cNvSpPr txBox="1"/>
          <p:nvPr>
            <p:ph idx="1" type="subTitle"/>
          </p:nvPr>
        </p:nvSpPr>
        <p:spPr>
          <a:xfrm>
            <a:off x="311700" y="2834125"/>
            <a:ext cx="8520600" cy="79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3" name="Google Shape;303;p7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4" name="Shape 304"/>
        <p:cNvGrpSpPr/>
        <p:nvPr/>
      </p:nvGrpSpPr>
      <p:grpSpPr>
        <a:xfrm>
          <a:off x="0" y="0"/>
          <a:ext cx="0" cy="0"/>
          <a:chOff x="0" y="0"/>
          <a:chExt cx="0" cy="0"/>
        </a:xfrm>
      </p:grpSpPr>
      <p:sp>
        <p:nvSpPr>
          <p:cNvPr id="305" name="Google Shape;305;p7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6" name="Google Shape;306;p74"/>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7" name="Shape 307"/>
        <p:cNvGrpSpPr/>
        <p:nvPr/>
      </p:nvGrpSpPr>
      <p:grpSpPr>
        <a:xfrm>
          <a:off x="0" y="0"/>
          <a:ext cx="0" cy="0"/>
          <a:chOff x="0" y="0"/>
          <a:chExt cx="0" cy="0"/>
        </a:xfrm>
      </p:grpSpPr>
      <p:sp>
        <p:nvSpPr>
          <p:cNvPr id="308" name="Google Shape;308;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9" name="Google Shape;309;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10" name="Google Shape;310;p75"/>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 name="Shape 311"/>
        <p:cNvGrpSpPr/>
        <p:nvPr/>
      </p:nvGrpSpPr>
      <p:grpSpPr>
        <a:xfrm>
          <a:off x="0" y="0"/>
          <a:ext cx="0" cy="0"/>
          <a:chOff x="0" y="0"/>
          <a:chExt cx="0" cy="0"/>
        </a:xfrm>
      </p:grpSpPr>
      <p:sp>
        <p:nvSpPr>
          <p:cNvPr id="312" name="Google Shape;312;p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7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4" name="Google Shape;314;p7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5" name="Google Shape;315;p7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6" name="Shape 316"/>
        <p:cNvGrpSpPr/>
        <p:nvPr/>
      </p:nvGrpSpPr>
      <p:grpSpPr>
        <a:xfrm>
          <a:off x="0" y="0"/>
          <a:ext cx="0" cy="0"/>
          <a:chOff x="0" y="0"/>
          <a:chExt cx="0" cy="0"/>
        </a:xfrm>
      </p:grpSpPr>
      <p:sp>
        <p:nvSpPr>
          <p:cNvPr id="317" name="Google Shape;317;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77"/>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9" name="Shape 319"/>
        <p:cNvGrpSpPr/>
        <p:nvPr/>
      </p:nvGrpSpPr>
      <p:grpSpPr>
        <a:xfrm>
          <a:off x="0" y="0"/>
          <a:ext cx="0" cy="0"/>
          <a:chOff x="0" y="0"/>
          <a:chExt cx="0" cy="0"/>
        </a:xfrm>
      </p:grpSpPr>
      <p:sp>
        <p:nvSpPr>
          <p:cNvPr id="320" name="Google Shape;320;p7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1" name="Google Shape;321;p78"/>
          <p:cNvSpPr txBox="1"/>
          <p:nvPr>
            <p:ph idx="1" type="body"/>
          </p:nvPr>
        </p:nvSpPr>
        <p:spPr>
          <a:xfrm>
            <a:off x="311700" y="1389600"/>
            <a:ext cx="2808000" cy="31797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2" name="Google Shape;322;p78"/>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3" name="Shape 323"/>
        <p:cNvGrpSpPr/>
        <p:nvPr/>
      </p:nvGrpSpPr>
      <p:grpSpPr>
        <a:xfrm>
          <a:off x="0" y="0"/>
          <a:ext cx="0" cy="0"/>
          <a:chOff x="0" y="0"/>
          <a:chExt cx="0" cy="0"/>
        </a:xfrm>
      </p:grpSpPr>
      <p:sp>
        <p:nvSpPr>
          <p:cNvPr id="324" name="Google Shape;324;p7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5" name="Google Shape;325;p79"/>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 name="Shape 326"/>
        <p:cNvGrpSpPr/>
        <p:nvPr/>
      </p:nvGrpSpPr>
      <p:grpSpPr>
        <a:xfrm>
          <a:off x="0" y="0"/>
          <a:ext cx="0" cy="0"/>
          <a:chOff x="0" y="0"/>
          <a:chExt cx="0" cy="0"/>
        </a:xfrm>
      </p:grpSpPr>
      <p:sp>
        <p:nvSpPr>
          <p:cNvPr id="327" name="Google Shape;327;p8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0"/>
          <p:cNvSpPr txBox="1"/>
          <p:nvPr>
            <p:ph type="title"/>
          </p:nvPr>
        </p:nvSpPr>
        <p:spPr>
          <a:xfrm>
            <a:off x="265500" y="1233175"/>
            <a:ext cx="40455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9" name="Google Shape;329;p80"/>
          <p:cNvSpPr txBox="1"/>
          <p:nvPr>
            <p:ph idx="1" type="subTitle"/>
          </p:nvPr>
        </p:nvSpPr>
        <p:spPr>
          <a:xfrm>
            <a:off x="265500" y="2803075"/>
            <a:ext cx="40455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0" name="Google Shape;330;p8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31" name="Google Shape;331;p80"/>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2" name="Shape 332"/>
        <p:cNvGrpSpPr/>
        <p:nvPr/>
      </p:nvGrpSpPr>
      <p:grpSpPr>
        <a:xfrm>
          <a:off x="0" y="0"/>
          <a:ext cx="0" cy="0"/>
          <a:chOff x="0" y="0"/>
          <a:chExt cx="0" cy="0"/>
        </a:xfrm>
      </p:grpSpPr>
      <p:sp>
        <p:nvSpPr>
          <p:cNvPr id="333" name="Google Shape;333;p8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34" name="Google Shape;334;p81"/>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5" name="Shape 335"/>
        <p:cNvGrpSpPr/>
        <p:nvPr/>
      </p:nvGrpSpPr>
      <p:grpSpPr>
        <a:xfrm>
          <a:off x="0" y="0"/>
          <a:ext cx="0" cy="0"/>
          <a:chOff x="0" y="0"/>
          <a:chExt cx="0" cy="0"/>
        </a:xfrm>
      </p:grpSpPr>
      <p:sp>
        <p:nvSpPr>
          <p:cNvPr id="336" name="Google Shape;336;p82"/>
          <p:cNvSpPr txBox="1"/>
          <p:nvPr>
            <p:ph hasCustomPrompt="1" type="title"/>
          </p:nvPr>
        </p:nvSpPr>
        <p:spPr>
          <a:xfrm>
            <a:off x="311700" y="1106125"/>
            <a:ext cx="8520600" cy="1963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7" name="Google Shape;337;p8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338" name="Google Shape;338;p82"/>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9" name="Shape 339"/>
        <p:cNvGrpSpPr/>
        <p:nvPr/>
      </p:nvGrpSpPr>
      <p:grpSpPr>
        <a:xfrm>
          <a:off x="0" y="0"/>
          <a:ext cx="0" cy="0"/>
          <a:chOff x="0" y="0"/>
          <a:chExt cx="0" cy="0"/>
        </a:xfrm>
      </p:grpSpPr>
      <p:sp>
        <p:nvSpPr>
          <p:cNvPr id="340" name="Google Shape;340;p8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41" name="Shape 341"/>
        <p:cNvGrpSpPr/>
        <p:nvPr/>
      </p:nvGrpSpPr>
      <p:grpSpPr>
        <a:xfrm>
          <a:off x="0" y="0"/>
          <a:ext cx="0" cy="0"/>
          <a:chOff x="0" y="0"/>
          <a:chExt cx="0" cy="0"/>
        </a:xfrm>
      </p:grpSpPr>
      <p:sp>
        <p:nvSpPr>
          <p:cNvPr id="342" name="Google Shape;342;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3" name="Google Shape;343;p8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344" name="Shape 344"/>
        <p:cNvGrpSpPr/>
        <p:nvPr/>
      </p:nvGrpSpPr>
      <p:grpSpPr>
        <a:xfrm>
          <a:off x="0" y="0"/>
          <a:ext cx="0" cy="0"/>
          <a:chOff x="0" y="0"/>
          <a:chExt cx="0" cy="0"/>
        </a:xfrm>
      </p:grpSpPr>
      <p:sp>
        <p:nvSpPr>
          <p:cNvPr id="345" name="Google Shape;345;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6" name="Google Shape;346;p8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47" name="Shape 347"/>
        <p:cNvGrpSpPr/>
        <p:nvPr/>
      </p:nvGrpSpPr>
      <p:grpSpPr>
        <a:xfrm>
          <a:off x="0" y="0"/>
          <a:ext cx="0" cy="0"/>
          <a:chOff x="0" y="0"/>
          <a:chExt cx="0" cy="0"/>
        </a:xfrm>
      </p:grpSpPr>
      <p:sp>
        <p:nvSpPr>
          <p:cNvPr id="348" name="Google Shape;348;p8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86"/>
          <p:cNvSpPr txBox="1"/>
          <p:nvPr/>
        </p:nvSpPr>
        <p:spPr>
          <a:xfrm flipH="1" rot="-60343">
            <a:off x="1673474" y="1576480"/>
            <a:ext cx="5794193" cy="891142"/>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t/>
            </a:r>
            <a:endParaRPr sz="5400">
              <a:solidFill>
                <a:srgbClr val="222222"/>
              </a:solidFill>
              <a:latin typeface="Anybody Black"/>
              <a:ea typeface="Anybody Black"/>
              <a:cs typeface="Anybody Black"/>
              <a:sym typeface="Anybody Black"/>
            </a:endParaRPr>
          </a:p>
        </p:txBody>
      </p:sp>
      <p:sp>
        <p:nvSpPr>
          <p:cNvPr id="350" name="Google Shape;350;p86"/>
          <p:cNvSpPr/>
          <p:nvPr/>
        </p:nvSpPr>
        <p:spPr>
          <a:xfrm rot="59969">
            <a:off x="1833340" y="3213699"/>
            <a:ext cx="5486335" cy="457272"/>
          </a:xfrm>
          <a:prstGeom prst="roundRect">
            <a:avLst>
              <a:gd fmla="val 50000" name="adj"/>
            </a:avLst>
          </a:prstGeom>
          <a:no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1" Type="http://schemas.openxmlformats.org/officeDocument/2006/relationships/theme" Target="../theme/theme4.xml"/><Relationship Id="rId30" Type="http://schemas.openxmlformats.org/officeDocument/2006/relationships/slideLayout" Target="../slideLayouts/slideLayout6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5" Type="http://schemas.openxmlformats.org/officeDocument/2006/relationships/theme" Target="../theme/theme1.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 name="Shape 145"/>
        <p:cNvGrpSpPr/>
        <p:nvPr/>
      </p:nvGrpSpPr>
      <p:grpSpPr>
        <a:xfrm>
          <a:off x="0" y="0"/>
          <a:ext cx="0" cy="0"/>
          <a:chOff x="0" y="0"/>
          <a:chExt cx="0" cy="0"/>
        </a:xfrm>
      </p:grpSpPr>
      <p:sp>
        <p:nvSpPr>
          <p:cNvPr id="146" name="Google Shape;14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6" name="Shape 296"/>
        <p:cNvGrpSpPr/>
        <p:nvPr/>
      </p:nvGrpSpPr>
      <p:grpSpPr>
        <a:xfrm>
          <a:off x="0" y="0"/>
          <a:ext cx="0" cy="0"/>
          <a:chOff x="0" y="0"/>
          <a:chExt cx="0" cy="0"/>
        </a:xfrm>
      </p:grpSpPr>
      <p:sp>
        <p:nvSpPr>
          <p:cNvPr id="297" name="Google Shape;297;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8" name="Google Shape;298;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23850" lvl="1" marL="914400" rtl="0">
              <a:lnSpc>
                <a:spcPct val="115000"/>
              </a:lnSpc>
              <a:spcBef>
                <a:spcPts val="0"/>
              </a:spcBef>
              <a:spcAft>
                <a:spcPts val="0"/>
              </a:spcAft>
              <a:buClr>
                <a:schemeClr val="dk2"/>
              </a:buClr>
              <a:buSzPts val="1500"/>
              <a:buChar char="○"/>
              <a:defRPr sz="1500">
                <a:solidFill>
                  <a:schemeClr val="dk2"/>
                </a:solidFill>
              </a:defRPr>
            </a:lvl2pPr>
            <a:lvl3pPr indent="-323850" lvl="2" marL="1371600" rtl="0">
              <a:lnSpc>
                <a:spcPct val="115000"/>
              </a:lnSpc>
              <a:spcBef>
                <a:spcPts val="0"/>
              </a:spcBef>
              <a:spcAft>
                <a:spcPts val="0"/>
              </a:spcAft>
              <a:buClr>
                <a:schemeClr val="dk2"/>
              </a:buClr>
              <a:buSzPts val="1500"/>
              <a:buChar char="■"/>
              <a:defRPr sz="1500">
                <a:solidFill>
                  <a:schemeClr val="dk2"/>
                </a:solidFill>
              </a:defRPr>
            </a:lvl3pPr>
            <a:lvl4pPr indent="-323850" lvl="3" marL="1828800" rtl="0">
              <a:lnSpc>
                <a:spcPct val="115000"/>
              </a:lnSpc>
              <a:spcBef>
                <a:spcPts val="0"/>
              </a:spcBef>
              <a:spcAft>
                <a:spcPts val="0"/>
              </a:spcAft>
              <a:buClr>
                <a:schemeClr val="dk2"/>
              </a:buClr>
              <a:buSzPts val="1500"/>
              <a:buChar char="●"/>
              <a:defRPr sz="1500">
                <a:solidFill>
                  <a:schemeClr val="dk2"/>
                </a:solidFill>
              </a:defRPr>
            </a:lvl4pPr>
            <a:lvl5pPr indent="-323850" lvl="4" marL="2286000" rtl="0">
              <a:lnSpc>
                <a:spcPct val="115000"/>
              </a:lnSpc>
              <a:spcBef>
                <a:spcPts val="0"/>
              </a:spcBef>
              <a:spcAft>
                <a:spcPts val="0"/>
              </a:spcAft>
              <a:buClr>
                <a:schemeClr val="dk2"/>
              </a:buClr>
              <a:buSzPts val="1500"/>
              <a:buChar char="○"/>
              <a:defRPr sz="1500">
                <a:solidFill>
                  <a:schemeClr val="dk2"/>
                </a:solidFill>
              </a:defRPr>
            </a:lvl5pPr>
            <a:lvl6pPr indent="-323850" lvl="5" marL="2743200" rtl="0">
              <a:lnSpc>
                <a:spcPct val="115000"/>
              </a:lnSpc>
              <a:spcBef>
                <a:spcPts val="0"/>
              </a:spcBef>
              <a:spcAft>
                <a:spcPts val="0"/>
              </a:spcAft>
              <a:buClr>
                <a:schemeClr val="dk2"/>
              </a:buClr>
              <a:buSzPts val="1500"/>
              <a:buChar char="■"/>
              <a:defRPr sz="1500">
                <a:solidFill>
                  <a:schemeClr val="dk2"/>
                </a:solidFill>
              </a:defRPr>
            </a:lvl6pPr>
            <a:lvl7pPr indent="-323850" lvl="6" marL="3200400" rtl="0">
              <a:lnSpc>
                <a:spcPct val="115000"/>
              </a:lnSpc>
              <a:spcBef>
                <a:spcPts val="0"/>
              </a:spcBef>
              <a:spcAft>
                <a:spcPts val="0"/>
              </a:spcAft>
              <a:buClr>
                <a:schemeClr val="dk2"/>
              </a:buClr>
              <a:buSzPts val="1500"/>
              <a:buChar char="●"/>
              <a:defRPr sz="1500">
                <a:solidFill>
                  <a:schemeClr val="dk2"/>
                </a:solidFill>
              </a:defRPr>
            </a:lvl7pPr>
            <a:lvl8pPr indent="-323850" lvl="7" marL="3657600" rtl="0">
              <a:lnSpc>
                <a:spcPct val="115000"/>
              </a:lnSpc>
              <a:spcBef>
                <a:spcPts val="0"/>
              </a:spcBef>
              <a:spcAft>
                <a:spcPts val="0"/>
              </a:spcAft>
              <a:buClr>
                <a:schemeClr val="dk2"/>
              </a:buClr>
              <a:buSzPts val="1500"/>
              <a:buChar char="○"/>
              <a:defRPr sz="1500">
                <a:solidFill>
                  <a:schemeClr val="dk2"/>
                </a:solidFill>
              </a:defRPr>
            </a:lvl8pPr>
            <a:lvl9pPr indent="-323850" lvl="8" marL="4114800" rtl="0">
              <a:lnSpc>
                <a:spcPct val="115000"/>
              </a:lnSpc>
              <a:spcBef>
                <a:spcPts val="0"/>
              </a:spcBef>
              <a:spcAft>
                <a:spcPts val="0"/>
              </a:spcAft>
              <a:buClr>
                <a:schemeClr val="dk2"/>
              </a:buClr>
              <a:buSzPts val="1500"/>
              <a:buChar char="■"/>
              <a:defRPr sz="1500">
                <a:solidFill>
                  <a:schemeClr val="dk2"/>
                </a:solidFill>
              </a:defRPr>
            </a:lvl9pPr>
          </a:lstStyle>
          <a:p/>
        </p:txBody>
      </p:sp>
      <p:sp>
        <p:nvSpPr>
          <p:cNvPr id="299" name="Google Shape;299;p72"/>
          <p:cNvSpPr txBox="1"/>
          <p:nvPr>
            <p:ph idx="12" type="sldNum"/>
          </p:nvPr>
        </p:nvSpPr>
        <p:spPr>
          <a:xfrm>
            <a:off x="8472458" y="4663217"/>
            <a:ext cx="5490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8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41.png"/><Relationship Id="rId5"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54.png"/><Relationship Id="rId7"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8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4.xml"/><Relationship Id="rId3"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5.xml"/><Relationship Id="rId3"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0.xml"/><Relationship Id="rId3"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1.xml"/><Relationship Id="rId3"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2.xml"/><Relationship Id="rId3"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4.xml"/><Relationship Id="rId3"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3.png"/><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0.xml"/><Relationship Id="rId3" Type="http://schemas.openxmlformats.org/officeDocument/2006/relationships/image" Target="../media/image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2.xml"/><Relationship Id="rId3"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4.xml"/><Relationship Id="rId3" Type="http://schemas.openxmlformats.org/officeDocument/2006/relationships/image" Target="../media/image82.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7.xml"/><Relationship Id="rId3"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8.xml"/><Relationship Id="rId3"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9.xml"/><Relationship Id="rId3"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2.jp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8.png"/><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79.png"/><Relationship Id="rId4" Type="http://schemas.openxmlformats.org/officeDocument/2006/relationships/hyperlink" Target="https://docs.google.com/forms/d/e/1FAIpQLSe1MybH_Y-xcp1RP0jKPLndLdJYg8cwyHkSb9MwSrEjoxyzWg/viewform" TargetMode="External"/><Relationship Id="rId5"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69.png"/><Relationship Id="rId4" Type="http://schemas.openxmlformats.org/officeDocument/2006/relationships/hyperlink" Target="https://twitter.com/soyhenry_ok" TargetMode="External"/><Relationship Id="rId9" Type="http://schemas.openxmlformats.org/officeDocument/2006/relationships/image" Target="../media/image81.png"/><Relationship Id="rId5" Type="http://schemas.openxmlformats.org/officeDocument/2006/relationships/image" Target="../media/image70.png"/><Relationship Id="rId6" Type="http://schemas.openxmlformats.org/officeDocument/2006/relationships/hyperlink" Target="https://www.youtube.com/@soyhenryok" TargetMode="External"/><Relationship Id="rId7" Type="http://schemas.openxmlformats.org/officeDocument/2006/relationships/image" Target="../media/image72.png"/><Relationship Id="rId8" Type="http://schemas.openxmlformats.org/officeDocument/2006/relationships/hyperlink" Target="https://www.facebook.com/soyhenryok" TargetMode="External"/><Relationship Id="rId11" Type="http://schemas.openxmlformats.org/officeDocument/2006/relationships/image" Target="../media/image74.png"/><Relationship Id="rId10" Type="http://schemas.openxmlformats.org/officeDocument/2006/relationships/hyperlink" Target="https://www.linkedin.com/school/henryok/" TargetMode="External"/><Relationship Id="rId13" Type="http://schemas.openxmlformats.org/officeDocument/2006/relationships/image" Target="../media/image77.png"/><Relationship Id="rId12" Type="http://schemas.openxmlformats.org/officeDocument/2006/relationships/hyperlink" Target="https://www.instagram.com/soyhenry_ok/?hl=es" TargetMode="External"/><Relationship Id="rId15" Type="http://schemas.openxmlformats.org/officeDocument/2006/relationships/image" Target="../media/image76.png"/><Relationship Id="rId14" Type="http://schemas.openxmlformats.org/officeDocument/2006/relationships/hyperlink" Target="https://www.soyhenry.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44.png"/><Relationship Id="rId5"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pic>
        <p:nvPicPr>
          <p:cNvPr id="355" name="Google Shape;355;p87"/>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356" name="Google Shape;356;p87"/>
          <p:cNvSpPr txBox="1"/>
          <p:nvPr/>
        </p:nvSpPr>
        <p:spPr>
          <a:xfrm>
            <a:off x="4297450" y="1173325"/>
            <a:ext cx="4393200" cy="6927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0" rtl="0" algn="l">
              <a:lnSpc>
                <a:spcPct val="100000"/>
              </a:lnSpc>
              <a:spcBef>
                <a:spcPts val="0"/>
              </a:spcBef>
              <a:spcAft>
                <a:spcPts val="0"/>
              </a:spcAft>
              <a:buNone/>
            </a:pPr>
            <a:r>
              <a:t/>
            </a:r>
            <a:endParaRPr b="1" sz="3900">
              <a:solidFill>
                <a:srgbClr val="FAFAFA"/>
              </a:solidFill>
              <a:latin typeface="Anybody"/>
              <a:ea typeface="Anybody"/>
              <a:cs typeface="Anybody"/>
              <a:sym typeface="Anybody"/>
            </a:endParaRPr>
          </a:p>
        </p:txBody>
      </p:sp>
      <p:sp>
        <p:nvSpPr>
          <p:cNvPr id="357" name="Google Shape;357;p87"/>
          <p:cNvSpPr txBox="1"/>
          <p:nvPr/>
        </p:nvSpPr>
        <p:spPr>
          <a:xfrm>
            <a:off x="4376575" y="1866025"/>
            <a:ext cx="3494100" cy="11082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0" rtl="0" algn="l">
              <a:lnSpc>
                <a:spcPct val="100000"/>
              </a:lnSpc>
              <a:spcBef>
                <a:spcPts val="0"/>
              </a:spcBef>
              <a:spcAft>
                <a:spcPts val="0"/>
              </a:spcAft>
              <a:buNone/>
            </a:pPr>
            <a:r>
              <a:rPr lang="en" sz="3300">
                <a:solidFill>
                  <a:srgbClr val="FFFF01"/>
                </a:solidFill>
                <a:latin typeface="Anybody Black"/>
                <a:ea typeface="Anybody Black"/>
                <a:cs typeface="Anybody Black"/>
                <a:sym typeface="Anybody Black"/>
              </a:rPr>
              <a:t>Query </a:t>
            </a:r>
            <a:endParaRPr sz="3300">
              <a:solidFill>
                <a:srgbClr val="FFFF01"/>
              </a:solidFill>
              <a:latin typeface="Anybody Black"/>
              <a:ea typeface="Anybody Black"/>
              <a:cs typeface="Anybody Black"/>
              <a:sym typeface="Anybody Black"/>
            </a:endParaRPr>
          </a:p>
          <a:p>
            <a:pPr indent="0" lvl="0" marL="0" rtl="0" algn="l">
              <a:lnSpc>
                <a:spcPct val="100000"/>
              </a:lnSpc>
              <a:spcBef>
                <a:spcPts val="0"/>
              </a:spcBef>
              <a:spcAft>
                <a:spcPts val="0"/>
              </a:spcAft>
              <a:buNone/>
            </a:pPr>
            <a:r>
              <a:rPr lang="en" sz="3300">
                <a:solidFill>
                  <a:srgbClr val="FFFF01"/>
                </a:solidFill>
                <a:latin typeface="Anybody Black"/>
                <a:ea typeface="Anybody Black"/>
                <a:cs typeface="Anybody Black"/>
                <a:sym typeface="Anybody Black"/>
              </a:rPr>
              <a:t>optimization</a:t>
            </a:r>
            <a:endParaRPr sz="3300">
              <a:solidFill>
                <a:srgbClr val="FFFF01"/>
              </a:solidFill>
              <a:latin typeface="Anybody Black"/>
              <a:ea typeface="Anybody Black"/>
              <a:cs typeface="Anybody Black"/>
              <a:sym typeface="Anybody Black"/>
            </a:endParaRPr>
          </a:p>
        </p:txBody>
      </p:sp>
      <p:sp>
        <p:nvSpPr>
          <p:cNvPr id="358" name="Google Shape;358;p87"/>
          <p:cNvSpPr txBox="1"/>
          <p:nvPr/>
        </p:nvSpPr>
        <p:spPr>
          <a:xfrm>
            <a:off x="4376575" y="2990925"/>
            <a:ext cx="281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rPr>
              <a:t>Data Science</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96"/>
          <p:cNvSpPr txBox="1"/>
          <p:nvPr/>
        </p:nvSpPr>
        <p:spPr>
          <a:xfrm>
            <a:off x="674050" y="1082675"/>
            <a:ext cx="74766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nter"/>
                <a:ea typeface="Inter"/>
                <a:cs typeface="Inter"/>
                <a:sym typeface="Inter"/>
              </a:rPr>
              <a:t>La ficha </a:t>
            </a:r>
            <a:r>
              <a:rPr b="1" lang="en" sz="1900">
                <a:solidFill>
                  <a:schemeClr val="dk1"/>
                </a:solidFill>
                <a:highlight>
                  <a:srgbClr val="FFFF01"/>
                </a:highlight>
                <a:latin typeface="Inter"/>
                <a:ea typeface="Inter"/>
                <a:cs typeface="Inter"/>
                <a:sym typeface="Inter"/>
              </a:rPr>
              <a:t>Resultados</a:t>
            </a:r>
            <a:r>
              <a:rPr lang="en" sz="1900">
                <a:latin typeface="Inter"/>
                <a:ea typeface="Inter"/>
                <a:cs typeface="Inter"/>
                <a:sym typeface="Inter"/>
              </a:rPr>
              <a:t> del editor SQL posee Estadísticas de consulta que utiliza datos del esquema de rendimiento para recopilar métricas clave para la consulta ejecutada, como la sincronización, las tablas temporales, los índices, las combinaciones y mucho más. </a:t>
            </a:r>
            <a:endParaRPr sz="1900">
              <a:latin typeface="Inter"/>
              <a:ea typeface="Inter"/>
              <a:cs typeface="Inter"/>
              <a:sym typeface="Inter"/>
            </a:endParaRPr>
          </a:p>
          <a:p>
            <a:pPr indent="0" lvl="0" marL="0" rtl="0" algn="l">
              <a:spcBef>
                <a:spcPts val="0"/>
              </a:spcBef>
              <a:spcAft>
                <a:spcPts val="0"/>
              </a:spcAft>
              <a:buNone/>
            </a:pPr>
            <a:r>
              <a:rPr lang="en" sz="1900">
                <a:latin typeface="Inter"/>
                <a:ea typeface="Inter"/>
                <a:cs typeface="Inter"/>
                <a:sym typeface="Inter"/>
              </a:rPr>
              <a:t>Las </a:t>
            </a:r>
            <a:r>
              <a:rPr b="1" lang="en" sz="1900">
                <a:highlight>
                  <a:srgbClr val="FFFF01"/>
                </a:highlight>
                <a:latin typeface="Inter"/>
                <a:ea typeface="Inter"/>
                <a:cs typeface="Inter"/>
                <a:sym typeface="Inter"/>
              </a:rPr>
              <a:t>estadísticas en MySQL</a:t>
            </a:r>
            <a:r>
              <a:rPr lang="en" sz="1900">
                <a:latin typeface="Inter"/>
                <a:ea typeface="Inter"/>
                <a:cs typeface="Inter"/>
                <a:sym typeface="Inter"/>
              </a:rPr>
              <a:t> se pueden consultar en el margen derecho de la pantalla de resultados, mediante la opción "Query Stats".</a:t>
            </a:r>
            <a:endParaRPr sz="1900">
              <a:latin typeface="Inter"/>
              <a:ea typeface="Inter"/>
              <a:cs typeface="Inter"/>
              <a:sym typeface="Inter"/>
            </a:endParaRPr>
          </a:p>
        </p:txBody>
      </p:sp>
      <p:pic>
        <p:nvPicPr>
          <p:cNvPr id="438" name="Google Shape;438;p96"/>
          <p:cNvPicPr preferRelativeResize="0"/>
          <p:nvPr/>
        </p:nvPicPr>
        <p:blipFill>
          <a:blip r:embed="rId4">
            <a:alphaModFix/>
          </a:blip>
          <a:stretch>
            <a:fillRect/>
          </a:stretch>
        </p:blipFill>
        <p:spPr>
          <a:xfrm>
            <a:off x="8150650" y="1003675"/>
            <a:ext cx="285348" cy="327976"/>
          </a:xfrm>
          <a:prstGeom prst="rect">
            <a:avLst/>
          </a:prstGeom>
          <a:noFill/>
          <a:ln>
            <a:noFill/>
          </a:ln>
        </p:spPr>
      </p:pic>
      <p:pic>
        <p:nvPicPr>
          <p:cNvPr id="439" name="Google Shape;439;p96"/>
          <p:cNvPicPr preferRelativeResize="0"/>
          <p:nvPr/>
        </p:nvPicPr>
        <p:blipFill>
          <a:blip r:embed="rId5">
            <a:alphaModFix/>
          </a:blip>
          <a:stretch>
            <a:fillRect/>
          </a:stretch>
        </p:blipFill>
        <p:spPr>
          <a:xfrm>
            <a:off x="6170591" y="3661901"/>
            <a:ext cx="2973399" cy="1267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97"/>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dk1"/>
                </a:solidFill>
                <a:latin typeface="Anybody"/>
                <a:ea typeface="Anybody"/>
                <a:cs typeface="Anybody"/>
                <a:sym typeface="Anybody"/>
              </a:rPr>
              <a:t>Ejemplo</a:t>
            </a:r>
            <a:endParaRPr b="1" sz="3600">
              <a:latin typeface="Anybody"/>
              <a:ea typeface="Anybody"/>
              <a:cs typeface="Anybody"/>
              <a:sym typeface="Anybody"/>
            </a:endParaRPr>
          </a:p>
        </p:txBody>
      </p:sp>
      <p:pic>
        <p:nvPicPr>
          <p:cNvPr id="445" name="Google Shape;445;p97"/>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sp>
        <p:nvSpPr>
          <p:cNvPr id="446" name="Google Shape;446;p97"/>
          <p:cNvSpPr txBox="1"/>
          <p:nvPr/>
        </p:nvSpPr>
        <p:spPr>
          <a:xfrm>
            <a:off x="674050" y="1491225"/>
            <a:ext cx="747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latin typeface="Anybody"/>
              <a:ea typeface="Anybody"/>
              <a:cs typeface="Anybody"/>
              <a:sym typeface="Anybody"/>
            </a:endParaRPr>
          </a:p>
        </p:txBody>
      </p:sp>
      <p:pic>
        <p:nvPicPr>
          <p:cNvPr id="447" name="Google Shape;447;p97"/>
          <p:cNvPicPr preferRelativeResize="0"/>
          <p:nvPr/>
        </p:nvPicPr>
        <p:blipFill>
          <a:blip r:embed="rId5">
            <a:alphaModFix/>
          </a:blip>
          <a:stretch>
            <a:fillRect/>
          </a:stretch>
        </p:blipFill>
        <p:spPr>
          <a:xfrm>
            <a:off x="674050" y="3498825"/>
            <a:ext cx="285351" cy="327976"/>
          </a:xfrm>
          <a:prstGeom prst="rect">
            <a:avLst/>
          </a:prstGeom>
          <a:noFill/>
          <a:ln>
            <a:noFill/>
          </a:ln>
        </p:spPr>
      </p:pic>
      <p:pic>
        <p:nvPicPr>
          <p:cNvPr id="448" name="Google Shape;448;p97"/>
          <p:cNvPicPr preferRelativeResize="0"/>
          <p:nvPr/>
        </p:nvPicPr>
        <p:blipFill>
          <a:blip r:embed="rId6">
            <a:alphaModFix/>
          </a:blip>
          <a:stretch>
            <a:fillRect/>
          </a:stretch>
        </p:blipFill>
        <p:spPr>
          <a:xfrm>
            <a:off x="674045" y="1491225"/>
            <a:ext cx="7591456" cy="1923800"/>
          </a:xfrm>
          <a:prstGeom prst="rect">
            <a:avLst/>
          </a:prstGeom>
          <a:noFill/>
          <a:ln>
            <a:noFill/>
          </a:ln>
        </p:spPr>
      </p:pic>
      <p:pic>
        <p:nvPicPr>
          <p:cNvPr id="449" name="Google Shape;449;p97"/>
          <p:cNvPicPr preferRelativeResize="0"/>
          <p:nvPr/>
        </p:nvPicPr>
        <p:blipFill>
          <a:blip r:embed="rId7">
            <a:alphaModFix/>
          </a:blip>
          <a:stretch>
            <a:fillRect/>
          </a:stretch>
        </p:blipFill>
        <p:spPr>
          <a:xfrm>
            <a:off x="6170591" y="3661901"/>
            <a:ext cx="2973399" cy="1267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98"/>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3600">
                <a:solidFill>
                  <a:schemeClr val="dk1"/>
                </a:solidFill>
                <a:latin typeface="Anybody"/>
                <a:ea typeface="Anybody"/>
                <a:cs typeface="Anybody"/>
                <a:sym typeface="Anybody"/>
              </a:rPr>
              <a:t>Plan de explicación visual</a:t>
            </a:r>
            <a:endParaRPr b="1" i="0" sz="3600" u="none" cap="none" strike="noStrike">
              <a:solidFill>
                <a:schemeClr val="dk1"/>
              </a:solidFill>
              <a:latin typeface="Anybody"/>
              <a:ea typeface="Anybody"/>
              <a:cs typeface="Anybody"/>
              <a:sym typeface="Anybod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99"/>
          <p:cNvSpPr/>
          <p:nvPr/>
        </p:nvSpPr>
        <p:spPr>
          <a:xfrm rot="-276">
            <a:off x="923250" y="1006767"/>
            <a:ext cx="7465500" cy="8613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FFFFFF"/>
                </a:solidFill>
                <a:latin typeface="Anybody"/>
                <a:ea typeface="Anybody"/>
                <a:cs typeface="Anybody"/>
                <a:sym typeface="Anybody"/>
              </a:rPr>
              <a:t>Visualización de consultas con MySQL Workbench</a:t>
            </a:r>
            <a:endParaRPr sz="1900">
              <a:solidFill>
                <a:srgbClr val="FFFFFF"/>
              </a:solidFill>
              <a:latin typeface="Anybody"/>
              <a:ea typeface="Anybody"/>
              <a:cs typeface="Anybody"/>
              <a:sym typeface="Anybody"/>
            </a:endParaRPr>
          </a:p>
        </p:txBody>
      </p:sp>
      <p:grpSp>
        <p:nvGrpSpPr>
          <p:cNvPr id="460" name="Google Shape;460;p99"/>
          <p:cNvGrpSpPr/>
          <p:nvPr/>
        </p:nvGrpSpPr>
        <p:grpSpPr>
          <a:xfrm>
            <a:off x="923250" y="2080450"/>
            <a:ext cx="7465500" cy="861900"/>
            <a:chOff x="923250" y="2080450"/>
            <a:chExt cx="7465500" cy="861900"/>
          </a:xfrm>
        </p:grpSpPr>
        <p:sp>
          <p:nvSpPr>
            <p:cNvPr id="461" name="Google Shape;461;p99"/>
            <p:cNvSpPr/>
            <p:nvPr/>
          </p:nvSpPr>
          <p:spPr>
            <a:xfrm rot="967">
              <a:off x="923250" y="2081500"/>
              <a:ext cx="7465500" cy="8598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FFFFFF"/>
                  </a:solidFill>
                  <a:latin typeface="Anybody"/>
                  <a:ea typeface="Anybody"/>
                  <a:cs typeface="Anybody"/>
                  <a:sym typeface="Anybody"/>
                </a:rPr>
                <a:t>Formatos de consulta en MySQL Workbench</a:t>
              </a:r>
              <a:endParaRPr sz="1900">
                <a:solidFill>
                  <a:srgbClr val="FFFFFF"/>
                </a:solidFill>
                <a:latin typeface="Anybody Medium"/>
                <a:ea typeface="Anybody Medium"/>
                <a:cs typeface="Anybody Medium"/>
                <a:sym typeface="Anybody Medium"/>
              </a:endParaRPr>
            </a:p>
          </p:txBody>
        </p:sp>
        <p:pic>
          <p:nvPicPr>
            <p:cNvPr id="462" name="Google Shape;462;p99"/>
            <p:cNvPicPr preferRelativeResize="0"/>
            <p:nvPr/>
          </p:nvPicPr>
          <p:blipFill>
            <a:blip r:embed="rId3">
              <a:alphaModFix/>
            </a:blip>
            <a:stretch>
              <a:fillRect/>
            </a:stretch>
          </p:blipFill>
          <p:spPr>
            <a:xfrm>
              <a:off x="7510473" y="2183098"/>
              <a:ext cx="656625" cy="656625"/>
            </a:xfrm>
            <a:prstGeom prst="rect">
              <a:avLst/>
            </a:prstGeom>
            <a:noFill/>
            <a:ln>
              <a:noFill/>
            </a:ln>
          </p:spPr>
        </p:pic>
      </p:grpSp>
      <p:pic>
        <p:nvPicPr>
          <p:cNvPr id="463" name="Google Shape;463;p99"/>
          <p:cNvPicPr preferRelativeResize="0"/>
          <p:nvPr/>
        </p:nvPicPr>
        <p:blipFill>
          <a:blip r:embed="rId3">
            <a:alphaModFix/>
          </a:blip>
          <a:stretch>
            <a:fillRect/>
          </a:stretch>
        </p:blipFill>
        <p:spPr>
          <a:xfrm>
            <a:off x="7510473" y="1109123"/>
            <a:ext cx="656625" cy="656625"/>
          </a:xfrm>
          <a:prstGeom prst="rect">
            <a:avLst/>
          </a:prstGeom>
          <a:noFill/>
          <a:ln>
            <a:noFill/>
          </a:ln>
        </p:spPr>
      </p:pic>
      <p:grpSp>
        <p:nvGrpSpPr>
          <p:cNvPr id="464" name="Google Shape;464;p99"/>
          <p:cNvGrpSpPr/>
          <p:nvPr/>
        </p:nvGrpSpPr>
        <p:grpSpPr>
          <a:xfrm>
            <a:off x="991850" y="3099700"/>
            <a:ext cx="7465500" cy="861900"/>
            <a:chOff x="923250" y="2080450"/>
            <a:chExt cx="7465500" cy="861900"/>
          </a:xfrm>
        </p:grpSpPr>
        <p:sp>
          <p:nvSpPr>
            <p:cNvPr id="465" name="Google Shape;465;p99"/>
            <p:cNvSpPr/>
            <p:nvPr/>
          </p:nvSpPr>
          <p:spPr>
            <a:xfrm rot="967">
              <a:off x="923250" y="2081500"/>
              <a:ext cx="7465500" cy="8598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FFFFFF"/>
                  </a:solidFill>
                  <a:latin typeface="Anybody"/>
                  <a:ea typeface="Anybody"/>
                  <a:cs typeface="Anybody"/>
                  <a:sym typeface="Anybody"/>
                </a:rPr>
                <a:t>Instalación del complemento</a:t>
              </a:r>
              <a:endParaRPr sz="1900">
                <a:solidFill>
                  <a:srgbClr val="FFFFFF"/>
                </a:solidFill>
                <a:latin typeface="Anybody Medium"/>
                <a:ea typeface="Anybody Medium"/>
                <a:cs typeface="Anybody Medium"/>
                <a:sym typeface="Anybody Medium"/>
              </a:endParaRPr>
            </a:p>
          </p:txBody>
        </p:sp>
        <p:pic>
          <p:nvPicPr>
            <p:cNvPr id="466" name="Google Shape;466;p99"/>
            <p:cNvPicPr preferRelativeResize="0"/>
            <p:nvPr/>
          </p:nvPicPr>
          <p:blipFill>
            <a:blip r:embed="rId3">
              <a:alphaModFix/>
            </a:blip>
            <a:stretch>
              <a:fillRect/>
            </a:stretch>
          </p:blipFill>
          <p:spPr>
            <a:xfrm>
              <a:off x="7510473" y="2183098"/>
              <a:ext cx="656625" cy="656625"/>
            </a:xfrm>
            <a:prstGeom prst="rect">
              <a:avLst/>
            </a:prstGeom>
            <a:noFill/>
            <a:ln>
              <a:noFill/>
            </a:ln>
          </p:spPr>
        </p:pic>
      </p:grpSp>
      <p:grpSp>
        <p:nvGrpSpPr>
          <p:cNvPr id="467" name="Google Shape;467;p99"/>
          <p:cNvGrpSpPr/>
          <p:nvPr/>
        </p:nvGrpSpPr>
        <p:grpSpPr>
          <a:xfrm>
            <a:off x="991850" y="4118950"/>
            <a:ext cx="7465500" cy="861900"/>
            <a:chOff x="923250" y="2080450"/>
            <a:chExt cx="7465500" cy="861900"/>
          </a:xfrm>
        </p:grpSpPr>
        <p:sp>
          <p:nvSpPr>
            <p:cNvPr id="468" name="Google Shape;468;p99"/>
            <p:cNvSpPr/>
            <p:nvPr/>
          </p:nvSpPr>
          <p:spPr>
            <a:xfrm rot="967">
              <a:off x="923250" y="2081500"/>
              <a:ext cx="7465500" cy="8598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Anybody"/>
                  <a:ea typeface="Anybody"/>
                  <a:cs typeface="Anybody"/>
                  <a:sym typeface="Anybody"/>
                </a:rPr>
                <a:t>Beneficios de la visualización y el análisis</a:t>
              </a:r>
              <a:endParaRPr sz="1900">
                <a:solidFill>
                  <a:schemeClr val="lt1"/>
                </a:solidFill>
                <a:latin typeface="Anybody Medium"/>
                <a:ea typeface="Anybody Medium"/>
                <a:cs typeface="Anybody Medium"/>
                <a:sym typeface="Anybody Medium"/>
              </a:endParaRPr>
            </a:p>
          </p:txBody>
        </p:sp>
        <p:pic>
          <p:nvPicPr>
            <p:cNvPr id="469" name="Google Shape;469;p99"/>
            <p:cNvPicPr preferRelativeResize="0"/>
            <p:nvPr/>
          </p:nvPicPr>
          <p:blipFill>
            <a:blip r:embed="rId3">
              <a:alphaModFix/>
            </a:blip>
            <a:stretch>
              <a:fillRect/>
            </a:stretch>
          </p:blipFill>
          <p:spPr>
            <a:xfrm>
              <a:off x="7510473" y="2183098"/>
              <a:ext cx="656625" cy="65662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00"/>
          <p:cNvSpPr/>
          <p:nvPr/>
        </p:nvSpPr>
        <p:spPr>
          <a:xfrm rot="-313">
            <a:off x="1330500" y="1006756"/>
            <a:ext cx="6592800" cy="717300"/>
          </a:xfrm>
          <a:prstGeom prst="roundRect">
            <a:avLst>
              <a:gd fmla="val 50000" name="adj"/>
            </a:avLst>
          </a:prstGeom>
          <a:solidFill>
            <a:srgbClr val="FFFF01"/>
          </a:solidFill>
          <a:ln>
            <a:noFill/>
          </a:ln>
          <a:effectLst>
            <a:outerShdw blurRad="71438" rotWithShape="0" algn="bl" dir="3000000" dist="57150">
              <a:srgbClr val="1F1F1F">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highlight>
                  <a:srgbClr val="FFFF00"/>
                </a:highlight>
                <a:latin typeface="Anybody"/>
                <a:ea typeface="Anybody"/>
                <a:cs typeface="Anybody"/>
                <a:sym typeface="Anybody"/>
              </a:rPr>
              <a:t>Visualización de consultas con MySQL Workbench</a:t>
            </a:r>
            <a:endParaRPr b="1" sz="2200">
              <a:solidFill>
                <a:schemeClr val="dk1"/>
              </a:solidFill>
              <a:highlight>
                <a:srgbClr val="FFFF00"/>
              </a:highlight>
              <a:latin typeface="Anybody"/>
              <a:ea typeface="Anybody"/>
              <a:cs typeface="Anybody"/>
              <a:sym typeface="Anybody"/>
            </a:endParaRPr>
          </a:p>
        </p:txBody>
      </p:sp>
      <p:sp>
        <p:nvSpPr>
          <p:cNvPr id="475" name="Google Shape;475;p100"/>
          <p:cNvSpPr txBox="1"/>
          <p:nvPr/>
        </p:nvSpPr>
        <p:spPr>
          <a:xfrm>
            <a:off x="685250" y="1980850"/>
            <a:ext cx="7677000" cy="21588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500"/>
              </a:spcBef>
              <a:spcAft>
                <a:spcPts val="0"/>
              </a:spcAft>
              <a:buClr>
                <a:schemeClr val="dk1"/>
              </a:buClr>
              <a:buSzPts val="1900"/>
              <a:buFont typeface="Anybody"/>
              <a:buChar char="●"/>
            </a:pPr>
            <a:r>
              <a:rPr lang="en" sz="1900">
                <a:solidFill>
                  <a:schemeClr val="dk1"/>
                </a:solidFill>
                <a:latin typeface="Inter"/>
                <a:ea typeface="Inter"/>
                <a:cs typeface="Inter"/>
                <a:sym typeface="Inter"/>
              </a:rPr>
              <a:t>MySQL Workbench </a:t>
            </a:r>
            <a:r>
              <a:rPr b="1" lang="en" sz="1900">
                <a:solidFill>
                  <a:schemeClr val="dk1"/>
                </a:solidFill>
                <a:latin typeface="Inter"/>
                <a:ea typeface="Inter"/>
                <a:cs typeface="Inter"/>
                <a:sym typeface="Inter"/>
              </a:rPr>
              <a:t>ofrece</a:t>
            </a:r>
            <a:r>
              <a:rPr lang="en" sz="1900">
                <a:solidFill>
                  <a:schemeClr val="dk1"/>
                </a:solidFill>
                <a:latin typeface="Inter"/>
                <a:ea typeface="Inter"/>
                <a:cs typeface="Inter"/>
                <a:sym typeface="Inter"/>
              </a:rPr>
              <a:t> una característica de explicación visual.</a:t>
            </a:r>
            <a:endParaRPr sz="1900">
              <a:solidFill>
                <a:schemeClr val="dk1"/>
              </a:solidFill>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Anybody"/>
              <a:buChar char="●"/>
            </a:pPr>
            <a:r>
              <a:rPr b="1" lang="en" sz="1900">
                <a:solidFill>
                  <a:schemeClr val="dk1"/>
                </a:solidFill>
                <a:latin typeface="Inter"/>
                <a:ea typeface="Inter"/>
                <a:cs typeface="Inter"/>
                <a:sym typeface="Inter"/>
              </a:rPr>
              <a:t>Genera</a:t>
            </a:r>
            <a:r>
              <a:rPr lang="en" sz="1900">
                <a:solidFill>
                  <a:schemeClr val="dk1"/>
                </a:solidFill>
                <a:latin typeface="Inter"/>
                <a:ea typeface="Inter"/>
                <a:cs typeface="Inter"/>
                <a:sym typeface="Inter"/>
              </a:rPr>
              <a:t> y </a:t>
            </a:r>
            <a:r>
              <a:rPr b="1" lang="en" sz="1900">
                <a:solidFill>
                  <a:schemeClr val="dk1"/>
                </a:solidFill>
                <a:latin typeface="Inter"/>
                <a:ea typeface="Inter"/>
                <a:cs typeface="Inter"/>
                <a:sym typeface="Inter"/>
              </a:rPr>
              <a:t>muestra</a:t>
            </a:r>
            <a:r>
              <a:rPr lang="en" sz="1900">
                <a:solidFill>
                  <a:schemeClr val="dk1"/>
                </a:solidFill>
                <a:latin typeface="Inter"/>
                <a:ea typeface="Inter"/>
                <a:cs typeface="Inter"/>
                <a:sym typeface="Inter"/>
              </a:rPr>
              <a:t> una representación visual de la instrucción MySQL EXPLAIN.</a:t>
            </a:r>
            <a:endParaRPr sz="1900">
              <a:solidFill>
                <a:schemeClr val="dk1"/>
              </a:solidFill>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Anybody"/>
              <a:buChar char="●"/>
            </a:pPr>
            <a:r>
              <a:rPr b="1" lang="en" sz="1900">
                <a:solidFill>
                  <a:schemeClr val="dk1"/>
                </a:solidFill>
                <a:latin typeface="Inter"/>
                <a:ea typeface="Inter"/>
                <a:cs typeface="Inter"/>
                <a:sym typeface="Inter"/>
              </a:rPr>
              <a:t>Utiliza</a:t>
            </a:r>
            <a:r>
              <a:rPr lang="en" sz="1900">
                <a:solidFill>
                  <a:schemeClr val="dk1"/>
                </a:solidFill>
                <a:latin typeface="Inter"/>
                <a:ea typeface="Inter"/>
                <a:cs typeface="Inter"/>
                <a:sym typeface="Inter"/>
              </a:rPr>
              <a:t> información extendida disponible en el formato JSON extendido.</a:t>
            </a:r>
            <a:endParaRPr sz="1900">
              <a:solidFill>
                <a:schemeClr val="dk1"/>
              </a:solidFill>
              <a:latin typeface="Inter"/>
              <a:ea typeface="Inter"/>
              <a:cs typeface="Inter"/>
              <a:sym typeface="Inter"/>
            </a:endParaRPr>
          </a:p>
        </p:txBody>
      </p:sp>
      <p:pic>
        <p:nvPicPr>
          <p:cNvPr id="476" name="Google Shape;476;p100"/>
          <p:cNvPicPr preferRelativeResize="0"/>
          <p:nvPr/>
        </p:nvPicPr>
        <p:blipFill>
          <a:blip r:embed="rId3">
            <a:alphaModFix/>
          </a:blip>
          <a:stretch>
            <a:fillRect/>
          </a:stretch>
        </p:blipFill>
        <p:spPr>
          <a:xfrm>
            <a:off x="6170591" y="3661901"/>
            <a:ext cx="2973399" cy="1267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01"/>
          <p:cNvSpPr/>
          <p:nvPr/>
        </p:nvSpPr>
        <p:spPr>
          <a:xfrm rot="-313">
            <a:off x="1330500" y="1006756"/>
            <a:ext cx="6592800" cy="717300"/>
          </a:xfrm>
          <a:prstGeom prst="roundRect">
            <a:avLst>
              <a:gd fmla="val 50000" name="adj"/>
            </a:avLst>
          </a:prstGeom>
          <a:solidFill>
            <a:srgbClr val="FFFF01"/>
          </a:solidFill>
          <a:ln>
            <a:noFill/>
          </a:ln>
          <a:effectLst>
            <a:outerShdw blurRad="71438" rotWithShape="0" algn="bl" dir="3000000" dist="57150">
              <a:srgbClr val="1F1F1F">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Anybody"/>
                <a:ea typeface="Anybody"/>
                <a:cs typeface="Anybody"/>
                <a:sym typeface="Anybody"/>
              </a:rPr>
              <a:t>Formatos de consulta en MySQL Workbench</a:t>
            </a:r>
            <a:endParaRPr b="1" sz="1900">
              <a:solidFill>
                <a:schemeClr val="dk1"/>
              </a:solidFill>
              <a:highlight>
                <a:srgbClr val="FFFF00"/>
              </a:highlight>
              <a:latin typeface="Anybody"/>
              <a:ea typeface="Anybody"/>
              <a:cs typeface="Anybody"/>
              <a:sym typeface="Anybody"/>
            </a:endParaRPr>
          </a:p>
        </p:txBody>
      </p:sp>
      <p:sp>
        <p:nvSpPr>
          <p:cNvPr id="482" name="Google Shape;482;p101"/>
          <p:cNvSpPr txBox="1"/>
          <p:nvPr/>
        </p:nvSpPr>
        <p:spPr>
          <a:xfrm>
            <a:off x="685250" y="1980850"/>
            <a:ext cx="7677000" cy="21588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500"/>
              </a:spcBef>
              <a:spcAft>
                <a:spcPts val="0"/>
              </a:spcAft>
              <a:buClr>
                <a:schemeClr val="dk1"/>
              </a:buClr>
              <a:buSzPts val="1900"/>
              <a:buFont typeface="Anybody"/>
              <a:buChar char="●"/>
            </a:pPr>
            <a:r>
              <a:rPr b="1" lang="en" sz="1900">
                <a:solidFill>
                  <a:schemeClr val="dk1"/>
                </a:solidFill>
                <a:highlight>
                  <a:srgbClr val="FFFF01"/>
                </a:highlight>
                <a:latin typeface="Inter"/>
                <a:ea typeface="Inter"/>
                <a:cs typeface="Inter"/>
                <a:sym typeface="Inter"/>
              </a:rPr>
              <a:t>MySQL Workbench </a:t>
            </a:r>
            <a:r>
              <a:rPr lang="en" sz="1900">
                <a:solidFill>
                  <a:schemeClr val="dk1"/>
                </a:solidFill>
                <a:latin typeface="Inter"/>
                <a:ea typeface="Inter"/>
                <a:cs typeface="Inter"/>
                <a:sym typeface="Inter"/>
              </a:rPr>
              <a:t>proporciona varios formatos para las consultas ejecutadas.</a:t>
            </a:r>
            <a:endParaRPr sz="1900">
              <a:solidFill>
                <a:schemeClr val="dk1"/>
              </a:solidFill>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Anybody"/>
              <a:buChar char="●"/>
            </a:pPr>
            <a:r>
              <a:rPr lang="en" sz="1900">
                <a:solidFill>
                  <a:schemeClr val="dk1"/>
                </a:solidFill>
                <a:latin typeface="Inter"/>
                <a:ea typeface="Inter"/>
                <a:cs typeface="Inter"/>
                <a:sym typeface="Inter"/>
              </a:rPr>
              <a:t>Incluye el</a:t>
            </a:r>
            <a:r>
              <a:rPr b="1" lang="en" sz="1900">
                <a:solidFill>
                  <a:schemeClr val="dk1"/>
                </a:solidFill>
                <a:highlight>
                  <a:srgbClr val="FFFF01"/>
                </a:highlight>
                <a:latin typeface="Inter"/>
                <a:ea typeface="Inter"/>
                <a:cs typeface="Inter"/>
                <a:sym typeface="Inter"/>
              </a:rPr>
              <a:t> JSON </a:t>
            </a:r>
            <a:r>
              <a:rPr lang="en" sz="1900">
                <a:solidFill>
                  <a:schemeClr val="dk1"/>
                </a:solidFill>
                <a:latin typeface="Inter"/>
                <a:ea typeface="Inter"/>
                <a:cs typeface="Inter"/>
                <a:sym typeface="Inter"/>
              </a:rPr>
              <a:t>extendido sin procesar, el formato tradicional y el plan de consulta visual.</a:t>
            </a:r>
            <a:endParaRPr sz="1900">
              <a:solidFill>
                <a:schemeClr val="dk1"/>
              </a:solidFill>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Anybody"/>
              <a:buChar char="●"/>
            </a:pPr>
            <a:r>
              <a:rPr lang="en" sz="1900">
                <a:solidFill>
                  <a:schemeClr val="dk1"/>
                </a:solidFill>
                <a:latin typeface="Inter"/>
                <a:ea typeface="Inter"/>
                <a:cs typeface="Inter"/>
                <a:sym typeface="Inter"/>
              </a:rPr>
              <a:t>Estos formatos brindan opciones flexibles para </a:t>
            </a:r>
            <a:r>
              <a:rPr b="1" lang="en" sz="1900">
                <a:solidFill>
                  <a:schemeClr val="dk1"/>
                </a:solidFill>
                <a:highlight>
                  <a:srgbClr val="FFFF01"/>
                </a:highlight>
                <a:latin typeface="Inter"/>
                <a:ea typeface="Inter"/>
                <a:cs typeface="Inter"/>
                <a:sym typeface="Inter"/>
              </a:rPr>
              <a:t>visualizar</a:t>
            </a:r>
            <a:r>
              <a:rPr lang="en" sz="1900">
                <a:solidFill>
                  <a:schemeClr val="dk1"/>
                </a:solidFill>
                <a:latin typeface="Inter"/>
                <a:ea typeface="Inter"/>
                <a:cs typeface="Inter"/>
                <a:sym typeface="Inter"/>
              </a:rPr>
              <a:t> y </a:t>
            </a:r>
            <a:r>
              <a:rPr b="1" lang="en" sz="1900">
                <a:solidFill>
                  <a:schemeClr val="dk1"/>
                </a:solidFill>
                <a:highlight>
                  <a:srgbClr val="FFFF01"/>
                </a:highlight>
                <a:latin typeface="Inter"/>
                <a:ea typeface="Inter"/>
                <a:cs typeface="Inter"/>
                <a:sym typeface="Inter"/>
              </a:rPr>
              <a:t>analizar</a:t>
            </a:r>
            <a:r>
              <a:rPr lang="en" sz="1900">
                <a:solidFill>
                  <a:schemeClr val="dk1"/>
                </a:solidFill>
                <a:latin typeface="Inter"/>
                <a:ea typeface="Inter"/>
                <a:cs typeface="Inter"/>
                <a:sym typeface="Inter"/>
              </a:rPr>
              <a:t> consultas.</a:t>
            </a:r>
            <a:endParaRPr sz="1900">
              <a:solidFill>
                <a:schemeClr val="dk1"/>
              </a:solidFill>
              <a:latin typeface="Inter"/>
              <a:ea typeface="Inter"/>
              <a:cs typeface="Inter"/>
              <a:sym typeface="Inter"/>
            </a:endParaRPr>
          </a:p>
        </p:txBody>
      </p:sp>
      <p:pic>
        <p:nvPicPr>
          <p:cNvPr id="483" name="Google Shape;483;p101"/>
          <p:cNvPicPr preferRelativeResize="0"/>
          <p:nvPr/>
        </p:nvPicPr>
        <p:blipFill>
          <a:blip r:embed="rId3">
            <a:alphaModFix/>
          </a:blip>
          <a:stretch>
            <a:fillRect/>
          </a:stretch>
        </p:blipFill>
        <p:spPr>
          <a:xfrm>
            <a:off x="6170591" y="3661901"/>
            <a:ext cx="2973399" cy="1267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02"/>
          <p:cNvSpPr/>
          <p:nvPr/>
        </p:nvSpPr>
        <p:spPr>
          <a:xfrm rot="-313">
            <a:off x="1330500" y="1006756"/>
            <a:ext cx="6592800" cy="717300"/>
          </a:xfrm>
          <a:prstGeom prst="roundRect">
            <a:avLst>
              <a:gd fmla="val 50000" name="adj"/>
            </a:avLst>
          </a:prstGeom>
          <a:solidFill>
            <a:srgbClr val="FFFF01"/>
          </a:solidFill>
          <a:ln>
            <a:noFill/>
          </a:ln>
          <a:effectLst>
            <a:outerShdw blurRad="71438" rotWithShape="0" algn="bl" dir="3000000" dist="57150">
              <a:srgbClr val="1F1F1F">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nybody"/>
                <a:ea typeface="Anybody"/>
                <a:cs typeface="Anybody"/>
                <a:sym typeface="Anybody"/>
              </a:rPr>
              <a:t>Instalación del complemento</a:t>
            </a:r>
            <a:endParaRPr b="1" sz="2400">
              <a:solidFill>
                <a:schemeClr val="dk1"/>
              </a:solidFill>
              <a:latin typeface="Anybody"/>
              <a:ea typeface="Anybody"/>
              <a:cs typeface="Anybody"/>
              <a:sym typeface="Anybody"/>
            </a:endParaRPr>
          </a:p>
        </p:txBody>
      </p:sp>
      <p:sp>
        <p:nvSpPr>
          <p:cNvPr id="489" name="Google Shape;489;p102"/>
          <p:cNvSpPr txBox="1"/>
          <p:nvPr/>
        </p:nvSpPr>
        <p:spPr>
          <a:xfrm>
            <a:off x="685250" y="1980850"/>
            <a:ext cx="7677000" cy="18225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500"/>
              </a:spcBef>
              <a:spcAft>
                <a:spcPts val="0"/>
              </a:spcAft>
              <a:buClr>
                <a:schemeClr val="dk1"/>
              </a:buClr>
              <a:buSzPts val="1900"/>
              <a:buFont typeface="Anybody"/>
              <a:buChar char="●"/>
            </a:pPr>
            <a:r>
              <a:rPr lang="en" sz="1900">
                <a:solidFill>
                  <a:schemeClr val="dk1"/>
                </a:solidFill>
                <a:latin typeface="Inter"/>
                <a:ea typeface="Inter"/>
                <a:cs typeface="Inter"/>
                <a:sym typeface="Inter"/>
              </a:rPr>
              <a:t>El complemento para la visualización de </a:t>
            </a:r>
            <a:r>
              <a:rPr b="1" lang="en" sz="1900">
                <a:solidFill>
                  <a:schemeClr val="dk1"/>
                </a:solidFill>
                <a:highlight>
                  <a:srgbClr val="FFFF00"/>
                </a:highlight>
                <a:latin typeface="Inter"/>
                <a:ea typeface="Inter"/>
                <a:cs typeface="Inter"/>
                <a:sym typeface="Inter"/>
              </a:rPr>
              <a:t>EXPLAIN</a:t>
            </a:r>
            <a:r>
              <a:rPr lang="en" sz="1900">
                <a:solidFill>
                  <a:schemeClr val="dk1"/>
                </a:solidFill>
                <a:latin typeface="Inter"/>
                <a:ea typeface="Inter"/>
                <a:cs typeface="Inter"/>
                <a:sym typeface="Inter"/>
              </a:rPr>
              <a:t> en JSON extendido debe ser instalado en MySQL Workbench.</a:t>
            </a:r>
            <a:endParaRPr sz="1900">
              <a:solidFill>
                <a:schemeClr val="dk1"/>
              </a:solidFill>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Anybody"/>
              <a:buChar char="●"/>
            </a:pPr>
            <a:r>
              <a:rPr lang="en" sz="1900">
                <a:solidFill>
                  <a:schemeClr val="dk1"/>
                </a:solidFill>
                <a:latin typeface="Inter"/>
                <a:ea typeface="Inter"/>
                <a:cs typeface="Inter"/>
                <a:sym typeface="Inter"/>
              </a:rPr>
              <a:t>Proporciona </a:t>
            </a:r>
            <a:r>
              <a:rPr b="1" lang="en" sz="1900">
                <a:solidFill>
                  <a:schemeClr val="dk1"/>
                </a:solidFill>
                <a:highlight>
                  <a:srgbClr val="FFFF01"/>
                </a:highlight>
                <a:latin typeface="Inter"/>
                <a:ea typeface="Inter"/>
                <a:cs typeface="Inter"/>
                <a:sym typeface="Inter"/>
              </a:rPr>
              <a:t>funcionalidades adicionales</a:t>
            </a:r>
            <a:r>
              <a:rPr lang="en" sz="1900">
                <a:solidFill>
                  <a:schemeClr val="dk1"/>
                </a:solidFill>
                <a:latin typeface="Inter"/>
                <a:ea typeface="Inter"/>
                <a:cs typeface="Inter"/>
                <a:sym typeface="Inter"/>
              </a:rPr>
              <a:t> para aprovechar la información extendida.</a:t>
            </a:r>
            <a:endParaRPr sz="1900">
              <a:solidFill>
                <a:schemeClr val="dk1"/>
              </a:solidFill>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Anybody"/>
              <a:buChar char="●"/>
            </a:pPr>
            <a:r>
              <a:rPr b="1" lang="en" sz="1900">
                <a:solidFill>
                  <a:schemeClr val="dk1"/>
                </a:solidFill>
                <a:highlight>
                  <a:srgbClr val="FFFF00"/>
                </a:highlight>
                <a:latin typeface="Inter"/>
                <a:ea typeface="Inter"/>
                <a:cs typeface="Inter"/>
                <a:sym typeface="Inter"/>
              </a:rPr>
              <a:t>Mejora</a:t>
            </a:r>
            <a:r>
              <a:rPr lang="en" sz="1900">
                <a:solidFill>
                  <a:schemeClr val="dk1"/>
                </a:solidFill>
                <a:latin typeface="Inter"/>
                <a:ea typeface="Inter"/>
                <a:cs typeface="Inter"/>
                <a:sym typeface="Inter"/>
              </a:rPr>
              <a:t> la comprensión y análisis de las consultas ejecutadas.</a:t>
            </a:r>
            <a:endParaRPr b="1" sz="1900">
              <a:solidFill>
                <a:schemeClr val="dk1"/>
              </a:solidFill>
              <a:highlight>
                <a:srgbClr val="FFFF01"/>
              </a:highlight>
              <a:latin typeface="Inter"/>
              <a:ea typeface="Inter"/>
              <a:cs typeface="Inter"/>
              <a:sym typeface="Inter"/>
            </a:endParaRPr>
          </a:p>
        </p:txBody>
      </p:sp>
      <p:pic>
        <p:nvPicPr>
          <p:cNvPr id="490" name="Google Shape;490;p102"/>
          <p:cNvPicPr preferRelativeResize="0"/>
          <p:nvPr/>
        </p:nvPicPr>
        <p:blipFill>
          <a:blip r:embed="rId3">
            <a:alphaModFix/>
          </a:blip>
          <a:stretch>
            <a:fillRect/>
          </a:stretch>
        </p:blipFill>
        <p:spPr>
          <a:xfrm>
            <a:off x="6170591" y="3661901"/>
            <a:ext cx="2973399" cy="1267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03"/>
          <p:cNvSpPr/>
          <p:nvPr/>
        </p:nvSpPr>
        <p:spPr>
          <a:xfrm rot="-313">
            <a:off x="1330500" y="1006756"/>
            <a:ext cx="6592800" cy="717300"/>
          </a:xfrm>
          <a:prstGeom prst="roundRect">
            <a:avLst>
              <a:gd fmla="val 50000" name="adj"/>
            </a:avLst>
          </a:prstGeom>
          <a:solidFill>
            <a:srgbClr val="FFFF01"/>
          </a:solidFill>
          <a:ln>
            <a:noFill/>
          </a:ln>
          <a:effectLst>
            <a:outerShdw blurRad="71438" rotWithShape="0" algn="bl" dir="3000000" dist="57150">
              <a:srgbClr val="1F1F1F">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1F1F1F"/>
                </a:solidFill>
                <a:latin typeface="Anybody"/>
                <a:ea typeface="Anybody"/>
                <a:cs typeface="Anybody"/>
                <a:sym typeface="Anybody"/>
              </a:rPr>
              <a:t>Beneficios de la visualización y el análisis</a:t>
            </a:r>
            <a:endParaRPr b="1" sz="2100">
              <a:solidFill>
                <a:srgbClr val="1F1F1F"/>
              </a:solidFill>
              <a:latin typeface="Anybody"/>
              <a:ea typeface="Anybody"/>
              <a:cs typeface="Anybody"/>
              <a:sym typeface="Anybody"/>
            </a:endParaRPr>
          </a:p>
        </p:txBody>
      </p:sp>
      <p:sp>
        <p:nvSpPr>
          <p:cNvPr id="496" name="Google Shape;496;p103"/>
          <p:cNvSpPr txBox="1"/>
          <p:nvPr/>
        </p:nvSpPr>
        <p:spPr>
          <a:xfrm>
            <a:off x="685250" y="1980850"/>
            <a:ext cx="7677000" cy="21588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500"/>
              </a:spcBef>
              <a:spcAft>
                <a:spcPts val="0"/>
              </a:spcAft>
              <a:buClr>
                <a:schemeClr val="dk1"/>
              </a:buClr>
              <a:buSzPts val="1900"/>
              <a:buFont typeface="Anybody"/>
              <a:buChar char="●"/>
            </a:pPr>
            <a:r>
              <a:rPr b="1" lang="en" sz="1900">
                <a:solidFill>
                  <a:schemeClr val="dk1"/>
                </a:solidFill>
                <a:highlight>
                  <a:srgbClr val="FFFF01"/>
                </a:highlight>
                <a:latin typeface="Inter"/>
                <a:ea typeface="Inter"/>
                <a:cs typeface="Inter"/>
                <a:sym typeface="Inter"/>
              </a:rPr>
              <a:t>Visualización</a:t>
            </a:r>
            <a:r>
              <a:rPr lang="en" sz="1900">
                <a:solidFill>
                  <a:schemeClr val="dk1"/>
                </a:solidFill>
                <a:latin typeface="Inter"/>
                <a:ea typeface="Inter"/>
                <a:cs typeface="Inter"/>
                <a:sym typeface="Inter"/>
              </a:rPr>
              <a:t> clara y comprensible de la estructura y el plan de ejecución de consultas.</a:t>
            </a:r>
            <a:endParaRPr sz="1900">
              <a:solidFill>
                <a:schemeClr val="dk1"/>
              </a:solidFill>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Anybody"/>
              <a:buChar char="●"/>
            </a:pPr>
            <a:r>
              <a:rPr b="1" lang="en" sz="1900">
                <a:solidFill>
                  <a:schemeClr val="dk1"/>
                </a:solidFill>
                <a:highlight>
                  <a:srgbClr val="FFFF01"/>
                </a:highlight>
                <a:latin typeface="Inter"/>
                <a:ea typeface="Inter"/>
                <a:cs typeface="Inter"/>
                <a:sym typeface="Inter"/>
              </a:rPr>
              <a:t>Identificación</a:t>
            </a:r>
            <a:r>
              <a:rPr lang="en" sz="1900">
                <a:solidFill>
                  <a:schemeClr val="dk1"/>
                </a:solidFill>
                <a:latin typeface="Inter"/>
                <a:ea typeface="Inter"/>
                <a:cs typeface="Inter"/>
                <a:sym typeface="Inter"/>
              </a:rPr>
              <a:t> de posibles cuellos de botella y áreas de optimización.</a:t>
            </a:r>
            <a:endParaRPr sz="1900">
              <a:solidFill>
                <a:schemeClr val="dk1"/>
              </a:solidFill>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Anybody"/>
              <a:buChar char="●"/>
            </a:pPr>
            <a:r>
              <a:rPr b="1" lang="en" sz="1900">
                <a:solidFill>
                  <a:schemeClr val="dk1"/>
                </a:solidFill>
                <a:highlight>
                  <a:srgbClr val="FFFF00"/>
                </a:highlight>
                <a:latin typeface="Inter"/>
                <a:ea typeface="Inter"/>
                <a:cs typeface="Inter"/>
                <a:sym typeface="Inter"/>
              </a:rPr>
              <a:t>Mejora</a:t>
            </a:r>
            <a:r>
              <a:rPr lang="en" sz="1900">
                <a:solidFill>
                  <a:schemeClr val="dk1"/>
                </a:solidFill>
                <a:latin typeface="Inter"/>
                <a:ea typeface="Inter"/>
                <a:cs typeface="Inter"/>
                <a:sym typeface="Inter"/>
              </a:rPr>
              <a:t> de la eficiencia y el rendimiento en la optimización de consultas.</a:t>
            </a:r>
            <a:endParaRPr sz="1900">
              <a:solidFill>
                <a:schemeClr val="dk1"/>
              </a:solidFill>
              <a:latin typeface="Inter"/>
              <a:ea typeface="Inter"/>
              <a:cs typeface="Inter"/>
              <a:sym typeface="Inter"/>
            </a:endParaRPr>
          </a:p>
        </p:txBody>
      </p:sp>
      <p:pic>
        <p:nvPicPr>
          <p:cNvPr id="497" name="Google Shape;497;p103"/>
          <p:cNvPicPr preferRelativeResize="0"/>
          <p:nvPr/>
        </p:nvPicPr>
        <p:blipFill>
          <a:blip r:embed="rId3">
            <a:alphaModFix/>
          </a:blip>
          <a:stretch>
            <a:fillRect/>
          </a:stretch>
        </p:blipFill>
        <p:spPr>
          <a:xfrm>
            <a:off x="6084941" y="3661901"/>
            <a:ext cx="2973399" cy="1267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104"/>
          <p:cNvPicPr preferRelativeResize="0"/>
          <p:nvPr/>
        </p:nvPicPr>
        <p:blipFill rotWithShape="1">
          <a:blip r:embed="rId3">
            <a:alphaModFix/>
          </a:blip>
          <a:srcRect b="4461" l="0" r="0" t="0"/>
          <a:stretch/>
        </p:blipFill>
        <p:spPr>
          <a:xfrm>
            <a:off x="152400" y="872825"/>
            <a:ext cx="8839199" cy="3134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105"/>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3800">
                <a:solidFill>
                  <a:schemeClr val="dk1"/>
                </a:solidFill>
                <a:latin typeface="Anybody"/>
                <a:ea typeface="Anybody"/>
                <a:cs typeface="Anybody"/>
                <a:sym typeface="Anybody"/>
              </a:rPr>
              <a:t>SQL-INDÍCES</a:t>
            </a:r>
            <a:endParaRPr b="1" i="0" sz="3800" u="none" cap="none" strike="noStrike">
              <a:solidFill>
                <a:schemeClr val="dk1"/>
              </a:solidFill>
              <a:latin typeface="Anybody"/>
              <a:ea typeface="Anybody"/>
              <a:cs typeface="Anybody"/>
              <a:sym typeface="Anybod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88"/>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0" lang="en" sz="2800" u="none" cap="none" strike="noStrike">
                <a:solidFill>
                  <a:srgbClr val="222222"/>
                </a:solidFill>
                <a:latin typeface="Anybody Black"/>
                <a:ea typeface="Anybody Black"/>
                <a:cs typeface="Anybody Black"/>
                <a:sym typeface="Anybody Black"/>
              </a:rPr>
              <a:t>Agenda</a:t>
            </a:r>
            <a:endParaRPr i="0" sz="2800" u="none" cap="none" strike="noStrike">
              <a:solidFill>
                <a:srgbClr val="222222"/>
              </a:solidFill>
              <a:latin typeface="Anybody Black"/>
              <a:ea typeface="Anybody Black"/>
              <a:cs typeface="Anybody Black"/>
              <a:sym typeface="Anybody Black"/>
            </a:endParaRPr>
          </a:p>
        </p:txBody>
      </p:sp>
      <p:sp>
        <p:nvSpPr>
          <p:cNvPr id="364" name="Google Shape;364;p88"/>
          <p:cNvSpPr txBox="1"/>
          <p:nvPr/>
        </p:nvSpPr>
        <p:spPr>
          <a:xfrm>
            <a:off x="4152500" y="1723900"/>
            <a:ext cx="4583700" cy="2775900"/>
          </a:xfrm>
          <a:prstGeom prst="rect">
            <a:avLst/>
          </a:prstGeom>
          <a:noFill/>
          <a:ln>
            <a:noFill/>
          </a:ln>
        </p:spPr>
        <p:txBody>
          <a:bodyPr anchorCtr="0" anchor="ctr" bIns="91425" lIns="91425" spcFirstLastPara="1" rIns="91425" wrap="square" tIns="91425">
            <a:noAutofit/>
          </a:bodyPr>
          <a:lstStyle/>
          <a:p>
            <a:pPr indent="-349250" lvl="0" marL="457200" rtl="0" algn="l">
              <a:lnSpc>
                <a:spcPct val="115000"/>
              </a:lnSpc>
              <a:spcBef>
                <a:spcPts val="0"/>
              </a:spcBef>
              <a:spcAft>
                <a:spcPts val="0"/>
              </a:spcAft>
              <a:buClr>
                <a:srgbClr val="1F1F1F"/>
              </a:buClr>
              <a:buSzPts val="1900"/>
              <a:buFont typeface="Inter"/>
              <a:buChar char="➜"/>
            </a:pPr>
            <a:r>
              <a:rPr lang="en" sz="1900">
                <a:solidFill>
                  <a:srgbClr val="1F1F1F"/>
                </a:solidFill>
                <a:latin typeface="Inter"/>
                <a:ea typeface="Inter"/>
                <a:cs typeface="Inter"/>
                <a:sym typeface="Inter"/>
              </a:rPr>
              <a:t>Query Optimization</a:t>
            </a:r>
            <a:endParaRPr sz="1900">
              <a:solidFill>
                <a:srgbClr val="1F1F1F"/>
              </a:solidFill>
              <a:latin typeface="Inter"/>
              <a:ea typeface="Inter"/>
              <a:cs typeface="Inter"/>
              <a:sym typeface="Inter"/>
            </a:endParaRPr>
          </a:p>
          <a:p>
            <a:pPr indent="-349250" lvl="0" marL="457200" rtl="0" algn="l">
              <a:lnSpc>
                <a:spcPct val="115000"/>
              </a:lnSpc>
              <a:spcBef>
                <a:spcPts val="0"/>
              </a:spcBef>
              <a:spcAft>
                <a:spcPts val="0"/>
              </a:spcAft>
              <a:buClr>
                <a:srgbClr val="1F1F1F"/>
              </a:buClr>
              <a:buSzPts val="1900"/>
              <a:buFont typeface="Inter"/>
              <a:buChar char="➜"/>
            </a:pPr>
            <a:r>
              <a:rPr lang="en" sz="1900">
                <a:solidFill>
                  <a:srgbClr val="1F1F1F"/>
                </a:solidFill>
                <a:latin typeface="Inter"/>
                <a:ea typeface="Inter"/>
                <a:cs typeface="Inter"/>
                <a:sym typeface="Inter"/>
              </a:rPr>
              <a:t>Estadísticas de consultas</a:t>
            </a:r>
            <a:endParaRPr sz="1900">
              <a:solidFill>
                <a:srgbClr val="1F1F1F"/>
              </a:solidFill>
              <a:latin typeface="Inter"/>
              <a:ea typeface="Inter"/>
              <a:cs typeface="Inter"/>
              <a:sym typeface="Inter"/>
            </a:endParaRPr>
          </a:p>
          <a:p>
            <a:pPr indent="-349250" lvl="0" marL="457200" rtl="0" algn="l">
              <a:lnSpc>
                <a:spcPct val="115000"/>
              </a:lnSpc>
              <a:spcBef>
                <a:spcPts val="0"/>
              </a:spcBef>
              <a:spcAft>
                <a:spcPts val="0"/>
              </a:spcAft>
              <a:buClr>
                <a:srgbClr val="1F1F1F"/>
              </a:buClr>
              <a:buSzPts val="1900"/>
              <a:buFont typeface="Inter"/>
              <a:buChar char="➜"/>
            </a:pPr>
            <a:r>
              <a:rPr lang="en" sz="1900">
                <a:solidFill>
                  <a:srgbClr val="1F1F1F"/>
                </a:solidFill>
                <a:latin typeface="Inter"/>
                <a:ea typeface="Inter"/>
                <a:cs typeface="Inter"/>
                <a:sym typeface="Inter"/>
              </a:rPr>
              <a:t>SQL Indíces</a:t>
            </a:r>
            <a:endParaRPr sz="1900">
              <a:solidFill>
                <a:srgbClr val="1F1F1F"/>
              </a:solidFill>
              <a:latin typeface="Inter"/>
              <a:ea typeface="Inter"/>
              <a:cs typeface="Inter"/>
              <a:sym typeface="Inter"/>
            </a:endParaRPr>
          </a:p>
        </p:txBody>
      </p:sp>
      <p:sp>
        <p:nvSpPr>
          <p:cNvPr id="365" name="Google Shape;365;p88"/>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66" name="Google Shape;366;p88"/>
          <p:cNvGrpSpPr/>
          <p:nvPr/>
        </p:nvGrpSpPr>
        <p:grpSpPr>
          <a:xfrm>
            <a:off x="3996699" y="889294"/>
            <a:ext cx="476585" cy="475272"/>
            <a:chOff x="3859600" y="3591950"/>
            <a:chExt cx="296975" cy="296175"/>
          </a:xfrm>
        </p:grpSpPr>
        <p:sp>
          <p:nvSpPr>
            <p:cNvPr id="367" name="Google Shape;367;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 name="Google Shape;370;p88"/>
          <p:cNvPicPr preferRelativeResize="0"/>
          <p:nvPr/>
        </p:nvPicPr>
        <p:blipFill>
          <a:blip r:embed="rId4">
            <a:alphaModFix amt="96000"/>
          </a:blip>
          <a:stretch>
            <a:fillRect/>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06"/>
          <p:cNvSpPr txBox="1"/>
          <p:nvPr/>
        </p:nvSpPr>
        <p:spPr>
          <a:xfrm>
            <a:off x="642425" y="987900"/>
            <a:ext cx="7677000" cy="31677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500"/>
              </a:spcBef>
              <a:spcAft>
                <a:spcPts val="0"/>
              </a:spcAft>
              <a:buClr>
                <a:schemeClr val="dk1"/>
              </a:buClr>
              <a:buSzPts val="1900"/>
              <a:buFont typeface="Anybody"/>
              <a:buChar char="●"/>
            </a:pPr>
            <a:r>
              <a:rPr lang="en" sz="1900">
                <a:solidFill>
                  <a:schemeClr val="dk1"/>
                </a:solidFill>
                <a:latin typeface="Inter"/>
                <a:ea typeface="Inter"/>
                <a:cs typeface="Inter"/>
                <a:sym typeface="Inter"/>
              </a:rPr>
              <a:t>Los</a:t>
            </a:r>
            <a:r>
              <a:rPr b="1" lang="en" sz="1900">
                <a:solidFill>
                  <a:schemeClr val="dk1"/>
                </a:solidFill>
                <a:latin typeface="Inter"/>
                <a:ea typeface="Inter"/>
                <a:cs typeface="Inter"/>
                <a:sym typeface="Inter"/>
              </a:rPr>
              <a:t> </a:t>
            </a:r>
            <a:r>
              <a:rPr b="1" lang="en" sz="1900">
                <a:solidFill>
                  <a:schemeClr val="dk1"/>
                </a:solidFill>
                <a:highlight>
                  <a:srgbClr val="FFFF01"/>
                </a:highlight>
                <a:latin typeface="Inter"/>
                <a:ea typeface="Inter"/>
                <a:cs typeface="Inter"/>
                <a:sym typeface="Inter"/>
              </a:rPr>
              <a:t>índices de SQL </a:t>
            </a:r>
            <a:r>
              <a:rPr lang="en" sz="1900">
                <a:solidFill>
                  <a:schemeClr val="dk1"/>
                </a:solidFill>
                <a:latin typeface="Inter"/>
                <a:ea typeface="Inter"/>
                <a:cs typeface="Inter"/>
                <a:sym typeface="Inter"/>
              </a:rPr>
              <a:t>son la principal herramienta de rendimiento, por lo que generalmente se aplican si una base de datos se incrementa. </a:t>
            </a:r>
            <a:endParaRPr sz="1900">
              <a:solidFill>
                <a:schemeClr val="dk1"/>
              </a:solidFill>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Anybody"/>
              <a:buChar char="●"/>
            </a:pPr>
            <a:r>
              <a:rPr lang="en" sz="1900">
                <a:solidFill>
                  <a:schemeClr val="dk1"/>
                </a:solidFill>
                <a:latin typeface="Inter"/>
                <a:ea typeface="Inter"/>
                <a:cs typeface="Inter"/>
                <a:sym typeface="Inter"/>
              </a:rPr>
              <a:t>El </a:t>
            </a:r>
            <a:r>
              <a:rPr b="1" lang="en" sz="1900">
                <a:solidFill>
                  <a:schemeClr val="dk1"/>
                </a:solidFill>
                <a:highlight>
                  <a:srgbClr val="FFFF01"/>
                </a:highlight>
                <a:latin typeface="Inter"/>
                <a:ea typeface="Inter"/>
                <a:cs typeface="Inter"/>
                <a:sym typeface="Inter"/>
              </a:rPr>
              <a:t>motor SQL</a:t>
            </a:r>
            <a:r>
              <a:rPr lang="en" sz="1900">
                <a:solidFill>
                  <a:schemeClr val="dk1"/>
                </a:solidFill>
                <a:latin typeface="Inter"/>
                <a:ea typeface="Inter"/>
                <a:cs typeface="Inter"/>
                <a:sym typeface="Inter"/>
              </a:rPr>
              <a:t> reconoce varios tipos de índices, pero uno de los más comunes es el índice agrupado. Esta clase de índice se crea automáticamente con una PK. En el momento en el que se ejecuta la consulta, el motor SQL creará automáticamente un índice agrupado en la columna especificada.</a:t>
            </a:r>
            <a:endParaRPr sz="1900">
              <a:solidFill>
                <a:schemeClr val="dk1"/>
              </a:solidFill>
              <a:latin typeface="Inter"/>
              <a:ea typeface="Inter"/>
              <a:cs typeface="Inter"/>
              <a:sym typeface="Inter"/>
            </a:endParaRPr>
          </a:p>
        </p:txBody>
      </p:sp>
      <p:pic>
        <p:nvPicPr>
          <p:cNvPr id="513" name="Google Shape;513;p106"/>
          <p:cNvPicPr preferRelativeResize="0"/>
          <p:nvPr/>
        </p:nvPicPr>
        <p:blipFill rotWithShape="1">
          <a:blip r:embed="rId3">
            <a:alphaModFix/>
          </a:blip>
          <a:srcRect b="17816" l="14187" r="18222" t="14592"/>
          <a:stretch/>
        </p:blipFill>
        <p:spPr>
          <a:xfrm>
            <a:off x="7514625" y="3770388"/>
            <a:ext cx="1171424" cy="11714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107"/>
          <p:cNvPicPr preferRelativeResize="0"/>
          <p:nvPr/>
        </p:nvPicPr>
        <p:blipFill>
          <a:blip r:embed="rId3">
            <a:alphaModFix/>
          </a:blip>
          <a:stretch>
            <a:fillRect/>
          </a:stretch>
        </p:blipFill>
        <p:spPr>
          <a:xfrm>
            <a:off x="152400" y="1137475"/>
            <a:ext cx="8839199" cy="1329203"/>
          </a:xfrm>
          <a:prstGeom prst="rect">
            <a:avLst/>
          </a:prstGeom>
          <a:noFill/>
          <a:ln>
            <a:noFill/>
          </a:ln>
        </p:spPr>
      </p:pic>
      <p:pic>
        <p:nvPicPr>
          <p:cNvPr id="519" name="Google Shape;519;p107"/>
          <p:cNvPicPr preferRelativeResize="0"/>
          <p:nvPr/>
        </p:nvPicPr>
        <p:blipFill>
          <a:blip r:embed="rId4">
            <a:alphaModFix/>
          </a:blip>
          <a:stretch>
            <a:fillRect/>
          </a:stretch>
        </p:blipFill>
        <p:spPr>
          <a:xfrm>
            <a:off x="3081750" y="2571753"/>
            <a:ext cx="2980497" cy="23720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08"/>
          <p:cNvSpPr txBox="1"/>
          <p:nvPr/>
        </p:nvSpPr>
        <p:spPr>
          <a:xfrm>
            <a:off x="567450" y="1113575"/>
            <a:ext cx="8009100" cy="2158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 sz="1900">
                <a:latin typeface="Inter"/>
                <a:ea typeface="Inter"/>
                <a:cs typeface="Inter"/>
                <a:sym typeface="Inter"/>
              </a:rPr>
              <a:t>Los </a:t>
            </a:r>
            <a:r>
              <a:rPr b="1" lang="en" sz="1900">
                <a:highlight>
                  <a:srgbClr val="FFFF01"/>
                </a:highlight>
                <a:latin typeface="Inter"/>
                <a:ea typeface="Inter"/>
                <a:cs typeface="Inter"/>
                <a:sym typeface="Inter"/>
              </a:rPr>
              <a:t>índices de las tablas</a:t>
            </a:r>
            <a:r>
              <a:rPr lang="en" sz="1900">
                <a:latin typeface="Inter"/>
                <a:ea typeface="Inter"/>
                <a:cs typeface="Inter"/>
                <a:sym typeface="Inter"/>
              </a:rPr>
              <a:t> ayudan a indexar el contenido de diversas columnas para facilitar la búsquedas de contenido de cuando se ejecutan consultas sobre esas tablas.</a:t>
            </a:r>
            <a:br>
              <a:rPr lang="en" sz="1900">
                <a:latin typeface="Inter"/>
                <a:ea typeface="Inter"/>
                <a:cs typeface="Inter"/>
                <a:sym typeface="Inter"/>
              </a:rPr>
            </a:br>
            <a:br>
              <a:rPr lang="en" sz="1900">
                <a:latin typeface="Inter"/>
                <a:ea typeface="Inter"/>
                <a:cs typeface="Inter"/>
                <a:sym typeface="Inter"/>
              </a:rPr>
            </a:br>
            <a:r>
              <a:rPr lang="en" sz="1900">
                <a:latin typeface="Inter"/>
                <a:ea typeface="Inter"/>
                <a:cs typeface="Inter"/>
                <a:sym typeface="Inter"/>
              </a:rPr>
              <a:t>En MySQL puede utilizarse </a:t>
            </a:r>
            <a:r>
              <a:rPr b="1" lang="en" sz="1900">
                <a:highlight>
                  <a:srgbClr val="FFFF00"/>
                </a:highlight>
                <a:latin typeface="Inter"/>
                <a:ea typeface="Inter"/>
                <a:cs typeface="Inter"/>
                <a:sym typeface="Inter"/>
              </a:rPr>
              <a:t>CREATE INDEX</a:t>
            </a:r>
            <a:r>
              <a:rPr lang="en" sz="1900">
                <a:latin typeface="Inter"/>
                <a:ea typeface="Inter"/>
                <a:cs typeface="Inter"/>
                <a:sym typeface="Inter"/>
              </a:rPr>
              <a:t> para crear o añadir índices en las tablas de una base de datos.</a:t>
            </a:r>
            <a:endParaRPr sz="1900">
              <a:latin typeface="Inter"/>
              <a:ea typeface="Inter"/>
              <a:cs typeface="Inter"/>
              <a:sym typeface="Inter"/>
            </a:endParaRPr>
          </a:p>
        </p:txBody>
      </p:sp>
      <p:pic>
        <p:nvPicPr>
          <p:cNvPr id="525" name="Google Shape;525;p108"/>
          <p:cNvPicPr preferRelativeResize="0"/>
          <p:nvPr/>
        </p:nvPicPr>
        <p:blipFill rotWithShape="1">
          <a:blip r:embed="rId3">
            <a:alphaModFix/>
          </a:blip>
          <a:srcRect b="19659" l="0" r="0" t="0"/>
          <a:stretch/>
        </p:blipFill>
        <p:spPr>
          <a:xfrm>
            <a:off x="152400" y="3424775"/>
            <a:ext cx="8839201" cy="483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109"/>
          <p:cNvPicPr preferRelativeResize="0"/>
          <p:nvPr/>
        </p:nvPicPr>
        <p:blipFill rotWithShape="1">
          <a:blip r:embed="rId3">
            <a:alphaModFix/>
          </a:blip>
          <a:srcRect b="0" l="0" r="-765" t="0"/>
          <a:stretch/>
        </p:blipFill>
        <p:spPr>
          <a:xfrm>
            <a:off x="690200" y="1167100"/>
            <a:ext cx="7763599" cy="330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110"/>
          <p:cNvPicPr preferRelativeResize="0"/>
          <p:nvPr/>
        </p:nvPicPr>
        <p:blipFill>
          <a:blip r:embed="rId3">
            <a:alphaModFix/>
          </a:blip>
          <a:stretch>
            <a:fillRect/>
          </a:stretch>
        </p:blipFill>
        <p:spPr>
          <a:xfrm>
            <a:off x="152400" y="944725"/>
            <a:ext cx="8839197" cy="376322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11"/>
          <p:cNvSpPr txBox="1"/>
          <p:nvPr/>
        </p:nvSpPr>
        <p:spPr>
          <a:xfrm>
            <a:off x="460400" y="995400"/>
            <a:ext cx="8223300" cy="280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900">
                <a:latin typeface="Inter"/>
                <a:ea typeface="Inter"/>
                <a:cs typeface="Inter"/>
                <a:sym typeface="Inter"/>
              </a:rPr>
              <a:t>Podemos tener los siguientes tipos de índices en una tabla de MySQL:</a:t>
            </a:r>
            <a:endParaRPr sz="1900">
              <a:latin typeface="Inter"/>
              <a:ea typeface="Inter"/>
              <a:cs typeface="Inter"/>
              <a:sym typeface="Inter"/>
            </a:endParaRPr>
          </a:p>
          <a:p>
            <a:pPr indent="-349250" lvl="0" marL="457200" rtl="0" algn="l">
              <a:lnSpc>
                <a:spcPct val="115000"/>
              </a:lnSpc>
              <a:spcBef>
                <a:spcPts val="1200"/>
              </a:spcBef>
              <a:spcAft>
                <a:spcPts val="0"/>
              </a:spcAft>
              <a:buClr>
                <a:schemeClr val="dk1"/>
              </a:buClr>
              <a:buSzPts val="1900"/>
              <a:buFont typeface="Inter"/>
              <a:buChar char="●"/>
            </a:pPr>
            <a:r>
              <a:rPr lang="en" sz="1900">
                <a:latin typeface="Inter"/>
                <a:ea typeface="Inter"/>
                <a:cs typeface="Inter"/>
                <a:sym typeface="Inter"/>
              </a:rPr>
              <a:t>Únicos.</a:t>
            </a:r>
            <a:endParaRPr sz="1900">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Inter"/>
              <a:buChar char="●"/>
            </a:pPr>
            <a:r>
              <a:rPr lang="en" sz="1900">
                <a:latin typeface="Inter"/>
                <a:ea typeface="Inter"/>
                <a:cs typeface="Inter"/>
                <a:sym typeface="Inter"/>
              </a:rPr>
              <a:t>Primarios.</a:t>
            </a:r>
            <a:endParaRPr sz="1900">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Inter"/>
              <a:buChar char="●"/>
            </a:pPr>
            <a:r>
              <a:rPr lang="en" sz="1900">
                <a:latin typeface="Inter"/>
                <a:ea typeface="Inter"/>
                <a:cs typeface="Inter"/>
                <a:sym typeface="Inter"/>
              </a:rPr>
              <a:t>Ordinarios.</a:t>
            </a:r>
            <a:endParaRPr sz="1900">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Inter"/>
              <a:buChar char="●"/>
            </a:pPr>
            <a:r>
              <a:rPr lang="en" sz="1900">
                <a:latin typeface="Inter"/>
                <a:ea typeface="Inter"/>
                <a:cs typeface="Inter"/>
                <a:sym typeface="Inter"/>
              </a:rPr>
              <a:t>De texto completo.</a:t>
            </a:r>
            <a:endParaRPr sz="1900">
              <a:latin typeface="Inter"/>
              <a:ea typeface="Inter"/>
              <a:cs typeface="Inter"/>
              <a:sym typeface="Inter"/>
            </a:endParaRPr>
          </a:p>
          <a:p>
            <a:pPr indent="-349250" lvl="0" marL="457200" rtl="0" algn="l">
              <a:lnSpc>
                <a:spcPct val="115000"/>
              </a:lnSpc>
              <a:spcBef>
                <a:spcPts val="0"/>
              </a:spcBef>
              <a:spcAft>
                <a:spcPts val="0"/>
              </a:spcAft>
              <a:buClr>
                <a:schemeClr val="dk1"/>
              </a:buClr>
              <a:buSzPts val="1900"/>
              <a:buFont typeface="Inter"/>
              <a:buChar char="●"/>
            </a:pPr>
            <a:r>
              <a:rPr lang="en" sz="1900">
                <a:latin typeface="Inter"/>
                <a:ea typeface="Inter"/>
                <a:cs typeface="Inter"/>
                <a:sym typeface="Inter"/>
              </a:rPr>
              <a:t>Parte de campos o columnas.</a:t>
            </a:r>
            <a:endParaRPr sz="1900">
              <a:latin typeface="Inter"/>
              <a:ea typeface="Inter"/>
              <a:cs typeface="Inter"/>
              <a:sym typeface="Inter"/>
            </a:endParaRPr>
          </a:p>
          <a:p>
            <a:pPr indent="0" lvl="0" marL="0" rtl="0" algn="l">
              <a:lnSpc>
                <a:spcPct val="115000"/>
              </a:lnSpc>
              <a:spcBef>
                <a:spcPts val="1200"/>
              </a:spcBef>
              <a:spcAft>
                <a:spcPts val="1200"/>
              </a:spcAft>
              <a:buNone/>
            </a:pPr>
            <a:r>
              <a:t/>
            </a:r>
            <a:endParaRPr sz="1900">
              <a:latin typeface="Inter"/>
              <a:ea typeface="Inter"/>
              <a:cs typeface="Inter"/>
              <a:sym typeface="Inter"/>
            </a:endParaRPr>
          </a:p>
        </p:txBody>
      </p:sp>
      <p:pic>
        <p:nvPicPr>
          <p:cNvPr id="541" name="Google Shape;541;p111"/>
          <p:cNvPicPr preferRelativeResize="0"/>
          <p:nvPr/>
        </p:nvPicPr>
        <p:blipFill>
          <a:blip r:embed="rId3">
            <a:alphaModFix/>
          </a:blip>
          <a:stretch>
            <a:fillRect/>
          </a:stretch>
        </p:blipFill>
        <p:spPr>
          <a:xfrm>
            <a:off x="4229475" y="2325471"/>
            <a:ext cx="4572001" cy="2366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12"/>
          <p:cNvSpPr txBox="1"/>
          <p:nvPr/>
        </p:nvSpPr>
        <p:spPr>
          <a:xfrm>
            <a:off x="460400" y="995400"/>
            <a:ext cx="8223300" cy="11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900">
                <a:latin typeface="Inter"/>
                <a:ea typeface="Inter"/>
                <a:cs typeface="Inter"/>
                <a:sym typeface="Inter"/>
              </a:rPr>
              <a:t>También se pueden </a:t>
            </a:r>
            <a:r>
              <a:rPr b="1" lang="en" sz="1900">
                <a:highlight>
                  <a:srgbClr val="FFFF01"/>
                </a:highlight>
                <a:latin typeface="Inter"/>
                <a:ea typeface="Inter"/>
                <a:cs typeface="Inter"/>
                <a:sym typeface="Inter"/>
              </a:rPr>
              <a:t>eliminar</a:t>
            </a:r>
            <a:r>
              <a:rPr lang="en" sz="1900">
                <a:latin typeface="Inter"/>
                <a:ea typeface="Inter"/>
                <a:cs typeface="Inter"/>
                <a:sym typeface="Inter"/>
              </a:rPr>
              <a:t> índices mediante la sentencia DROP INDEX, siempre teniendo presente que la utilización de la sentencia DROP puede llevar a consecuencias indeseadas.</a:t>
            </a:r>
            <a:endParaRPr sz="1900">
              <a:latin typeface="Inter"/>
              <a:ea typeface="Inter"/>
              <a:cs typeface="Inter"/>
              <a:sym typeface="Inter"/>
            </a:endParaRPr>
          </a:p>
        </p:txBody>
      </p:sp>
      <p:pic>
        <p:nvPicPr>
          <p:cNvPr id="547" name="Google Shape;547;p112"/>
          <p:cNvPicPr preferRelativeResize="0"/>
          <p:nvPr/>
        </p:nvPicPr>
        <p:blipFill>
          <a:blip r:embed="rId3">
            <a:alphaModFix/>
          </a:blip>
          <a:stretch>
            <a:fillRect/>
          </a:stretch>
        </p:blipFill>
        <p:spPr>
          <a:xfrm>
            <a:off x="152450" y="2629625"/>
            <a:ext cx="8839197" cy="722014"/>
          </a:xfrm>
          <a:prstGeom prst="rect">
            <a:avLst/>
          </a:prstGeom>
          <a:noFill/>
          <a:ln>
            <a:noFill/>
          </a:ln>
        </p:spPr>
      </p:pic>
      <p:pic>
        <p:nvPicPr>
          <p:cNvPr id="548" name="Google Shape;548;p112"/>
          <p:cNvPicPr preferRelativeResize="0"/>
          <p:nvPr/>
        </p:nvPicPr>
        <p:blipFill rotWithShape="1">
          <a:blip r:embed="rId4">
            <a:alphaModFix/>
          </a:blip>
          <a:srcRect b="10637" l="18832" r="16249" t="9079"/>
          <a:stretch/>
        </p:blipFill>
        <p:spPr>
          <a:xfrm>
            <a:off x="7773375" y="3630049"/>
            <a:ext cx="1114600" cy="1378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113"/>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3600">
                <a:solidFill>
                  <a:schemeClr val="dk1"/>
                </a:solidFill>
                <a:latin typeface="Anybody"/>
                <a:ea typeface="Anybody"/>
                <a:cs typeface="Anybody"/>
                <a:sym typeface="Anybody"/>
              </a:rPr>
              <a:t>Optimización en WHERE</a:t>
            </a:r>
            <a:endParaRPr b="1" i="0" sz="3600" u="none" cap="none" strike="noStrike">
              <a:solidFill>
                <a:schemeClr val="dk1"/>
              </a:solidFill>
              <a:latin typeface="Anybody"/>
              <a:ea typeface="Anybody"/>
              <a:cs typeface="Anybody"/>
              <a:sym typeface="Anybod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14"/>
          <p:cNvSpPr txBox="1"/>
          <p:nvPr/>
        </p:nvSpPr>
        <p:spPr>
          <a:xfrm>
            <a:off x="460400" y="995400"/>
            <a:ext cx="8223300" cy="2466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900">
                <a:latin typeface="Inter"/>
                <a:ea typeface="Inter"/>
                <a:cs typeface="Inter"/>
                <a:sym typeface="Inter"/>
              </a:rPr>
              <a:t>Un tema en la optimización es un enfoque constante en la cláusula WHERE. </a:t>
            </a:r>
            <a:r>
              <a:rPr b="1" lang="en" sz="1900">
                <a:highlight>
                  <a:srgbClr val="FFFF01"/>
                </a:highlight>
                <a:latin typeface="Inter"/>
                <a:ea typeface="Inter"/>
                <a:cs typeface="Inter"/>
                <a:sym typeface="Inter"/>
              </a:rPr>
              <a:t>¡Cuanto más rápido podamos dividir nuestro conjunto de datos a solo las filas que necesitamos, más eficiente será la ejecución de la consulta!</a:t>
            </a:r>
            <a:endParaRPr b="1" sz="1900">
              <a:highlight>
                <a:srgbClr val="FFFF01"/>
              </a:highlight>
              <a:latin typeface="Inter"/>
              <a:ea typeface="Inter"/>
              <a:cs typeface="Inter"/>
              <a:sym typeface="Inter"/>
            </a:endParaRPr>
          </a:p>
          <a:p>
            <a:pPr indent="0" lvl="0" marL="0" rtl="0" algn="just">
              <a:lnSpc>
                <a:spcPct val="115000"/>
              </a:lnSpc>
              <a:spcBef>
                <a:spcPts val="1200"/>
              </a:spcBef>
              <a:spcAft>
                <a:spcPts val="0"/>
              </a:spcAft>
              <a:buNone/>
            </a:pPr>
            <a:r>
              <a:rPr lang="en" sz="1900">
                <a:latin typeface="Inter"/>
                <a:ea typeface="Inter"/>
                <a:cs typeface="Inter"/>
                <a:sym typeface="Inter"/>
              </a:rPr>
              <a:t>Ejemplo:</a:t>
            </a:r>
            <a:endParaRPr sz="1900">
              <a:latin typeface="Inter"/>
              <a:ea typeface="Inter"/>
              <a:cs typeface="Inter"/>
              <a:sym typeface="Inter"/>
            </a:endParaRPr>
          </a:p>
          <a:p>
            <a:pPr indent="0" lvl="0" marL="0" rtl="0" algn="l">
              <a:lnSpc>
                <a:spcPct val="115000"/>
              </a:lnSpc>
              <a:spcBef>
                <a:spcPts val="1200"/>
              </a:spcBef>
              <a:spcAft>
                <a:spcPts val="1200"/>
              </a:spcAft>
              <a:buNone/>
            </a:pPr>
            <a:r>
              <a:t/>
            </a:r>
            <a:endParaRPr sz="1900">
              <a:latin typeface="Inter"/>
              <a:ea typeface="Inter"/>
              <a:cs typeface="Inter"/>
              <a:sym typeface="Inter"/>
            </a:endParaRPr>
          </a:p>
        </p:txBody>
      </p:sp>
      <p:pic>
        <p:nvPicPr>
          <p:cNvPr id="559" name="Google Shape;559;p114"/>
          <p:cNvPicPr preferRelativeResize="0"/>
          <p:nvPr/>
        </p:nvPicPr>
        <p:blipFill>
          <a:blip r:embed="rId3">
            <a:alphaModFix/>
          </a:blip>
          <a:stretch>
            <a:fillRect/>
          </a:stretch>
        </p:blipFill>
        <p:spPr>
          <a:xfrm>
            <a:off x="2537625" y="2571750"/>
            <a:ext cx="5482101" cy="2217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sp>
        <p:nvSpPr>
          <p:cNvPr id="564" name="Google Shape;564;p115"/>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dk1"/>
                </a:solidFill>
                <a:latin typeface="Anybody"/>
                <a:ea typeface="Anybody"/>
                <a:cs typeface="Anybody"/>
                <a:sym typeface="Anybody"/>
              </a:rPr>
              <a:t>Formas Normales</a:t>
            </a:r>
            <a:endParaRPr b="1" sz="3600">
              <a:solidFill>
                <a:schemeClr val="dk1"/>
              </a:solidFill>
              <a:latin typeface="Anybody"/>
              <a:ea typeface="Anybody"/>
              <a:cs typeface="Anybody"/>
              <a:sym typeface="Anybod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89"/>
          <p:cNvPicPr preferRelativeResize="0"/>
          <p:nvPr/>
        </p:nvPicPr>
        <p:blipFill rotWithShape="1">
          <a:blip r:embed="rId3">
            <a:alphaModFix/>
          </a:blip>
          <a:srcRect b="0" l="0" r="0" t="0"/>
          <a:stretch/>
        </p:blipFill>
        <p:spPr>
          <a:xfrm>
            <a:off x="1679300" y="1350427"/>
            <a:ext cx="2643900" cy="294450"/>
          </a:xfrm>
          <a:prstGeom prst="rect">
            <a:avLst/>
          </a:prstGeom>
          <a:noFill/>
          <a:ln>
            <a:noFill/>
          </a:ln>
        </p:spPr>
      </p:pic>
      <p:sp>
        <p:nvSpPr>
          <p:cNvPr id="376" name="Google Shape;376;p89"/>
          <p:cNvSpPr txBox="1"/>
          <p:nvPr/>
        </p:nvSpPr>
        <p:spPr>
          <a:xfrm>
            <a:off x="0" y="1139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Anybody"/>
                <a:ea typeface="Anybody"/>
                <a:cs typeface="Anybody"/>
                <a:sym typeface="Anybody"/>
              </a:rPr>
              <a:t>OBJETIVO</a:t>
            </a:r>
            <a:r>
              <a:rPr b="1" i="1" lang="en" sz="3600">
                <a:solidFill>
                  <a:schemeClr val="dk1"/>
                </a:solidFill>
                <a:latin typeface="Anybody"/>
                <a:ea typeface="Anybody"/>
                <a:cs typeface="Anybody"/>
                <a:sym typeface="Anybody"/>
              </a:rPr>
              <a:t>S</a:t>
            </a:r>
            <a:r>
              <a:rPr b="1" i="0" lang="en" sz="3600" u="none" cap="none" strike="noStrike">
                <a:solidFill>
                  <a:schemeClr val="dk1"/>
                </a:solidFill>
                <a:latin typeface="Anybody"/>
                <a:ea typeface="Anybody"/>
                <a:cs typeface="Anybody"/>
                <a:sym typeface="Anybody"/>
              </a:rPr>
              <a:t> DE LA </a:t>
            </a:r>
            <a:r>
              <a:rPr b="1" lang="en" sz="3600">
                <a:solidFill>
                  <a:schemeClr val="dk1"/>
                </a:solidFill>
                <a:latin typeface="Anybody"/>
                <a:ea typeface="Anybody"/>
                <a:cs typeface="Anybody"/>
                <a:sym typeface="Anybody"/>
              </a:rPr>
              <a:t>CLASE</a:t>
            </a:r>
            <a:endParaRPr b="1" i="0" sz="3600" u="none" cap="none" strike="noStrike">
              <a:solidFill>
                <a:schemeClr val="dk1"/>
              </a:solidFill>
              <a:latin typeface="Anybody"/>
              <a:ea typeface="Anybody"/>
              <a:cs typeface="Anybody"/>
              <a:sym typeface="Anybody"/>
            </a:endParaRPr>
          </a:p>
        </p:txBody>
      </p:sp>
      <p:sp>
        <p:nvSpPr>
          <p:cNvPr id="377" name="Google Shape;377;p89"/>
          <p:cNvSpPr txBox="1"/>
          <p:nvPr/>
        </p:nvSpPr>
        <p:spPr>
          <a:xfrm>
            <a:off x="2112500" y="2646813"/>
            <a:ext cx="624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Work Sans"/>
              <a:ea typeface="Work Sans"/>
              <a:cs typeface="Work Sans"/>
              <a:sym typeface="Work Sans"/>
            </a:endParaRPr>
          </a:p>
        </p:txBody>
      </p:sp>
      <p:sp>
        <p:nvSpPr>
          <p:cNvPr id="378" name="Google Shape;378;p89"/>
          <p:cNvSpPr txBox="1"/>
          <p:nvPr/>
        </p:nvSpPr>
        <p:spPr>
          <a:xfrm>
            <a:off x="0" y="2010763"/>
            <a:ext cx="9144000" cy="3981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None/>
            </a:pPr>
            <a:r>
              <a:rPr lang="en" sz="1800">
                <a:solidFill>
                  <a:schemeClr val="dk1"/>
                </a:solidFill>
                <a:highlight>
                  <a:schemeClr val="lt1"/>
                </a:highlight>
                <a:latin typeface="Anybody SemiBold"/>
                <a:ea typeface="Anybody SemiBold"/>
                <a:cs typeface="Anybody SemiBold"/>
                <a:sym typeface="Anybody SemiBold"/>
              </a:rPr>
              <a:t>Al finalizar esta lecture estarás en la </a:t>
            </a:r>
            <a:r>
              <a:rPr lang="en" sz="1800">
                <a:solidFill>
                  <a:schemeClr val="dk1"/>
                </a:solidFill>
                <a:highlight>
                  <a:schemeClr val="lt1"/>
                </a:highlight>
                <a:latin typeface="Anybody SemiBold"/>
                <a:ea typeface="Anybody SemiBold"/>
                <a:cs typeface="Anybody SemiBold"/>
                <a:sym typeface="Anybody SemiBold"/>
              </a:rPr>
              <a:t>capacidad</a:t>
            </a:r>
            <a:r>
              <a:rPr lang="en" sz="1800">
                <a:solidFill>
                  <a:schemeClr val="dk1"/>
                </a:solidFill>
                <a:highlight>
                  <a:schemeClr val="lt1"/>
                </a:highlight>
                <a:latin typeface="Anybody SemiBold"/>
                <a:ea typeface="Anybody SemiBold"/>
                <a:cs typeface="Anybody SemiBold"/>
                <a:sym typeface="Anybody SemiBold"/>
              </a:rPr>
              <a:t> de…</a:t>
            </a:r>
            <a:endParaRPr sz="1800">
              <a:solidFill>
                <a:schemeClr val="dk1"/>
              </a:solidFill>
              <a:highlight>
                <a:schemeClr val="lt1"/>
              </a:highlight>
              <a:latin typeface="Anybody SemiBold"/>
              <a:ea typeface="Anybody SemiBold"/>
              <a:cs typeface="Anybody SemiBold"/>
              <a:sym typeface="Anybody SemiBold"/>
            </a:endParaRPr>
          </a:p>
        </p:txBody>
      </p:sp>
      <p:sp>
        <p:nvSpPr>
          <p:cNvPr id="379" name="Google Shape;379;p89"/>
          <p:cNvSpPr txBox="1"/>
          <p:nvPr/>
        </p:nvSpPr>
        <p:spPr>
          <a:xfrm>
            <a:off x="1972975" y="4348425"/>
            <a:ext cx="5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0" name="Google Shape;380;p89"/>
          <p:cNvSpPr txBox="1"/>
          <p:nvPr/>
        </p:nvSpPr>
        <p:spPr>
          <a:xfrm>
            <a:off x="1629400" y="2646850"/>
            <a:ext cx="68907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rgbClr val="1F1F1F"/>
              </a:buClr>
              <a:buSzPts val="1800"/>
              <a:buFont typeface="Anybody"/>
              <a:buChar char="➜"/>
            </a:pPr>
            <a:r>
              <a:rPr b="1" lang="en" sz="1800">
                <a:solidFill>
                  <a:srgbClr val="1F1F1F"/>
                </a:solidFill>
                <a:latin typeface="Inter"/>
                <a:ea typeface="Inter"/>
                <a:cs typeface="Inter"/>
                <a:sym typeface="Inter"/>
              </a:rPr>
              <a:t>Conocer</a:t>
            </a:r>
            <a:r>
              <a:rPr lang="en" sz="1800">
                <a:solidFill>
                  <a:srgbClr val="1F1F1F"/>
                </a:solidFill>
                <a:latin typeface="Inter"/>
                <a:ea typeface="Inter"/>
                <a:cs typeface="Inter"/>
                <a:sym typeface="Inter"/>
              </a:rPr>
              <a:t> el concepto de índices en bases de datos y Formas Normales </a:t>
            </a:r>
            <a:endParaRPr sz="1800">
              <a:solidFill>
                <a:srgbClr val="1F1F1F"/>
              </a:solidFill>
              <a:latin typeface="Inter"/>
              <a:ea typeface="Inter"/>
              <a:cs typeface="Inter"/>
              <a:sym typeface="Inter"/>
            </a:endParaRPr>
          </a:p>
          <a:p>
            <a:pPr indent="-342900" lvl="0" marL="457200" rtl="0" algn="l">
              <a:lnSpc>
                <a:spcPct val="115000"/>
              </a:lnSpc>
              <a:spcBef>
                <a:spcPts val="0"/>
              </a:spcBef>
              <a:spcAft>
                <a:spcPts val="0"/>
              </a:spcAft>
              <a:buClr>
                <a:srgbClr val="1F1F1F"/>
              </a:buClr>
              <a:buSzPts val="1800"/>
              <a:buFont typeface="Anybody"/>
              <a:buChar char="➜"/>
            </a:pPr>
            <a:r>
              <a:rPr b="1" lang="en" sz="1800">
                <a:solidFill>
                  <a:srgbClr val="1F1F1F"/>
                </a:solidFill>
                <a:latin typeface="Inter"/>
                <a:ea typeface="Inter"/>
                <a:cs typeface="Inter"/>
                <a:sym typeface="Inter"/>
              </a:rPr>
              <a:t>Identificar</a:t>
            </a:r>
            <a:r>
              <a:rPr lang="en" sz="1800">
                <a:solidFill>
                  <a:srgbClr val="1F1F1F"/>
                </a:solidFill>
                <a:latin typeface="Inter"/>
                <a:ea typeface="Inter"/>
                <a:cs typeface="Inter"/>
                <a:sym typeface="Inter"/>
              </a:rPr>
              <a:t> los diferentes esquemas de Modelos de Datos </a:t>
            </a:r>
            <a:endParaRPr sz="1800">
              <a:solidFill>
                <a:srgbClr val="1F1F1F"/>
              </a:solidFill>
              <a:latin typeface="Inter"/>
              <a:ea typeface="Inter"/>
              <a:cs typeface="Inter"/>
              <a:sym typeface="Inter"/>
            </a:endParaRPr>
          </a:p>
          <a:p>
            <a:pPr indent="-342900" lvl="0" marL="457200" rtl="0" algn="l">
              <a:lnSpc>
                <a:spcPct val="115000"/>
              </a:lnSpc>
              <a:spcBef>
                <a:spcPts val="0"/>
              </a:spcBef>
              <a:spcAft>
                <a:spcPts val="0"/>
              </a:spcAft>
              <a:buClr>
                <a:srgbClr val="1F1F1F"/>
              </a:buClr>
              <a:buSzPts val="1800"/>
              <a:buFont typeface="Anybody"/>
              <a:buChar char="➜"/>
            </a:pPr>
            <a:r>
              <a:rPr b="1" lang="en" sz="1800">
                <a:solidFill>
                  <a:srgbClr val="1F1F1F"/>
                </a:solidFill>
                <a:latin typeface="Inter"/>
                <a:ea typeface="Inter"/>
                <a:cs typeface="Inter"/>
                <a:sym typeface="Inter"/>
              </a:rPr>
              <a:t>Optimizar</a:t>
            </a:r>
            <a:r>
              <a:rPr lang="en" sz="1800">
                <a:solidFill>
                  <a:srgbClr val="1F1F1F"/>
                </a:solidFill>
                <a:latin typeface="Inter"/>
                <a:ea typeface="Inter"/>
                <a:cs typeface="Inter"/>
                <a:sym typeface="Inter"/>
              </a:rPr>
              <a:t> las consultas</a:t>
            </a:r>
            <a:endParaRPr sz="1800">
              <a:solidFill>
                <a:srgbClr val="1F1F1F"/>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16"/>
          <p:cNvSpPr txBox="1"/>
          <p:nvPr/>
        </p:nvSpPr>
        <p:spPr>
          <a:xfrm>
            <a:off x="1702450" y="1124275"/>
            <a:ext cx="6981000" cy="2524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900">
                <a:latin typeface="Inter"/>
                <a:ea typeface="Inter"/>
                <a:cs typeface="Inter"/>
                <a:sym typeface="Inter"/>
              </a:rPr>
              <a:t>Las </a:t>
            </a:r>
            <a:r>
              <a:rPr b="1" lang="en" sz="1900">
                <a:highlight>
                  <a:srgbClr val="FFFF00"/>
                </a:highlight>
                <a:latin typeface="Inter"/>
                <a:ea typeface="Inter"/>
                <a:cs typeface="Inter"/>
                <a:sym typeface="Inter"/>
              </a:rPr>
              <a:t>formas normales</a:t>
            </a:r>
            <a:r>
              <a:rPr lang="en" sz="1900">
                <a:latin typeface="Inter"/>
                <a:ea typeface="Inter"/>
                <a:cs typeface="Inter"/>
                <a:sym typeface="Inter"/>
              </a:rPr>
              <a:t> son </a:t>
            </a:r>
            <a:r>
              <a:rPr b="1" lang="en" sz="1900">
                <a:highlight>
                  <a:srgbClr val="FFFF01"/>
                </a:highlight>
                <a:latin typeface="Inter"/>
                <a:ea typeface="Inter"/>
                <a:cs typeface="Inter"/>
                <a:sym typeface="Inter"/>
              </a:rPr>
              <a:t>conjuntos de criterios</a:t>
            </a:r>
            <a:r>
              <a:rPr lang="en" sz="1900">
                <a:latin typeface="Inter"/>
                <a:ea typeface="Inter"/>
                <a:cs typeface="Inter"/>
                <a:sym typeface="Inter"/>
              </a:rPr>
              <a:t> que utilizamos para diseñar la estructura de las bases de datos. Para mejorar el desempeño de una base de datos, así como evitar redundancia en la información que contiene y, en consecuencia, generar condiciones para un </a:t>
            </a:r>
            <a:r>
              <a:rPr b="1" lang="en" sz="1900">
                <a:highlight>
                  <a:srgbClr val="FFFF01"/>
                </a:highlight>
                <a:latin typeface="Inter"/>
                <a:ea typeface="Inter"/>
                <a:cs typeface="Inter"/>
                <a:sym typeface="Inter"/>
              </a:rPr>
              <a:t>mejor diseño, </a:t>
            </a:r>
            <a:r>
              <a:rPr lang="en" sz="1900">
                <a:latin typeface="Inter"/>
                <a:ea typeface="Inter"/>
                <a:cs typeface="Inter"/>
                <a:sym typeface="Inter"/>
              </a:rPr>
              <a:t>se deben conocer las formas de normalización y condiciones en las que la desnormalización es recomendable.</a:t>
            </a:r>
            <a:endParaRPr sz="1900">
              <a:latin typeface="Inter"/>
              <a:ea typeface="Inter"/>
              <a:cs typeface="Inter"/>
              <a:sym typeface="Inter"/>
            </a:endParaRPr>
          </a:p>
        </p:txBody>
      </p:sp>
      <p:pic>
        <p:nvPicPr>
          <p:cNvPr id="570" name="Google Shape;570;p116"/>
          <p:cNvPicPr preferRelativeResize="0"/>
          <p:nvPr/>
        </p:nvPicPr>
        <p:blipFill>
          <a:blip r:embed="rId3">
            <a:alphaModFix/>
          </a:blip>
          <a:stretch>
            <a:fillRect/>
          </a:stretch>
        </p:blipFill>
        <p:spPr>
          <a:xfrm>
            <a:off x="25" y="2687525"/>
            <a:ext cx="2549299" cy="2456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17"/>
          <p:cNvSpPr txBox="1"/>
          <p:nvPr/>
        </p:nvSpPr>
        <p:spPr>
          <a:xfrm>
            <a:off x="1129650" y="989375"/>
            <a:ext cx="6884700" cy="1149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 sz="1900">
                <a:latin typeface="Inter"/>
                <a:ea typeface="Inter"/>
                <a:cs typeface="Inter"/>
                <a:sym typeface="Inter"/>
              </a:rPr>
              <a:t>Una relación se encuentra en 1FN sólo si cada uno de sus atributos contiene un único valor para un registro determinado.</a:t>
            </a:r>
            <a:endParaRPr sz="1900">
              <a:latin typeface="Inter"/>
              <a:ea typeface="Inter"/>
              <a:cs typeface="Inter"/>
              <a:sym typeface="Inter"/>
            </a:endParaRPr>
          </a:p>
        </p:txBody>
      </p:sp>
      <p:pic>
        <p:nvPicPr>
          <p:cNvPr id="576" name="Google Shape;576;p117"/>
          <p:cNvPicPr preferRelativeResize="0"/>
          <p:nvPr/>
        </p:nvPicPr>
        <p:blipFill rotWithShape="1">
          <a:blip r:embed="rId3">
            <a:alphaModFix/>
          </a:blip>
          <a:srcRect b="5784" l="0" r="0" t="0"/>
          <a:stretch/>
        </p:blipFill>
        <p:spPr>
          <a:xfrm>
            <a:off x="1317900" y="2298825"/>
            <a:ext cx="5543849" cy="2336975"/>
          </a:xfrm>
          <a:prstGeom prst="rect">
            <a:avLst/>
          </a:prstGeom>
          <a:noFill/>
          <a:ln>
            <a:noFill/>
          </a:ln>
        </p:spPr>
      </p:pic>
      <p:sp>
        <p:nvSpPr>
          <p:cNvPr id="577" name="Google Shape;577;p117"/>
          <p:cNvSpPr/>
          <p:nvPr/>
        </p:nvSpPr>
        <p:spPr>
          <a:xfrm rot="-474">
            <a:off x="1129650" y="133374"/>
            <a:ext cx="2173500" cy="696300"/>
          </a:xfrm>
          <a:prstGeom prst="roundRect">
            <a:avLst>
              <a:gd fmla="val 50000" name="adj"/>
            </a:avLst>
          </a:prstGeom>
          <a:solidFill>
            <a:srgbClr val="FFFF01"/>
          </a:solidFill>
          <a:ln>
            <a:noFill/>
          </a:ln>
          <a:effectLst>
            <a:outerShdw blurRad="71438" rotWithShape="0" algn="bl" dir="3000000" dist="57150">
              <a:srgbClr val="1F1F1F">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highlight>
                  <a:srgbClr val="FFFF00"/>
                </a:highlight>
                <a:latin typeface="Anybody"/>
                <a:ea typeface="Anybody"/>
                <a:cs typeface="Anybody"/>
                <a:sym typeface="Anybody"/>
              </a:rPr>
              <a:t>FN1</a:t>
            </a:r>
            <a:endParaRPr b="1" sz="3600">
              <a:solidFill>
                <a:schemeClr val="dk1"/>
              </a:solidFill>
              <a:highlight>
                <a:srgbClr val="FFFF00"/>
              </a:highlight>
              <a:latin typeface="Anybody"/>
              <a:ea typeface="Anybody"/>
              <a:cs typeface="Anybody"/>
              <a:sym typeface="Anybody"/>
            </a:endParaRPr>
          </a:p>
        </p:txBody>
      </p:sp>
      <p:sp>
        <p:nvSpPr>
          <p:cNvPr id="578" name="Google Shape;578;p117"/>
          <p:cNvSpPr txBox="1"/>
          <p:nvPr/>
        </p:nvSpPr>
        <p:spPr>
          <a:xfrm>
            <a:off x="836825" y="4635800"/>
            <a:ext cx="85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118"/>
          <p:cNvPicPr preferRelativeResize="0"/>
          <p:nvPr/>
        </p:nvPicPr>
        <p:blipFill>
          <a:blip r:embed="rId3">
            <a:alphaModFix/>
          </a:blip>
          <a:stretch>
            <a:fillRect/>
          </a:stretch>
        </p:blipFill>
        <p:spPr>
          <a:xfrm>
            <a:off x="3317413" y="1815900"/>
            <a:ext cx="2844775" cy="2995075"/>
          </a:xfrm>
          <a:prstGeom prst="rect">
            <a:avLst/>
          </a:prstGeom>
          <a:noFill/>
          <a:ln>
            <a:noFill/>
          </a:ln>
        </p:spPr>
      </p:pic>
      <p:sp>
        <p:nvSpPr>
          <p:cNvPr id="584" name="Google Shape;584;p118"/>
          <p:cNvSpPr txBox="1"/>
          <p:nvPr/>
        </p:nvSpPr>
        <p:spPr>
          <a:xfrm>
            <a:off x="449050" y="936675"/>
            <a:ext cx="8581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Inter"/>
                <a:ea typeface="Inter"/>
                <a:cs typeface="Inter"/>
                <a:sym typeface="Inter"/>
              </a:rPr>
              <a:t>Para corregirlo, se crean dos tablas, donde vamos a poder ver que cada registro guarda un solo valor. De esta manera, el esquema cumple la 1FN.</a:t>
            </a:r>
            <a:endParaRPr sz="1900">
              <a:solidFill>
                <a:schemeClr val="dk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19"/>
          <p:cNvSpPr/>
          <p:nvPr/>
        </p:nvSpPr>
        <p:spPr>
          <a:xfrm rot="-474">
            <a:off x="528637" y="160474"/>
            <a:ext cx="2173500" cy="696300"/>
          </a:xfrm>
          <a:prstGeom prst="roundRect">
            <a:avLst>
              <a:gd fmla="val 50000" name="adj"/>
            </a:avLst>
          </a:prstGeom>
          <a:solidFill>
            <a:srgbClr val="FFFF01"/>
          </a:solidFill>
          <a:ln>
            <a:noFill/>
          </a:ln>
          <a:effectLst>
            <a:outerShdw blurRad="71438" rotWithShape="0" algn="bl" dir="3000000" dist="57150">
              <a:srgbClr val="1F1F1F">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highlight>
                  <a:srgbClr val="FFFF00"/>
                </a:highlight>
                <a:latin typeface="Anybody"/>
                <a:ea typeface="Anybody"/>
                <a:cs typeface="Anybody"/>
                <a:sym typeface="Anybody"/>
              </a:rPr>
              <a:t>FN2</a:t>
            </a:r>
            <a:endParaRPr b="1" sz="3600">
              <a:solidFill>
                <a:schemeClr val="dk1"/>
              </a:solidFill>
              <a:highlight>
                <a:srgbClr val="FFFF00"/>
              </a:highlight>
              <a:latin typeface="Anybody"/>
              <a:ea typeface="Anybody"/>
              <a:cs typeface="Anybody"/>
              <a:sym typeface="Anybody"/>
            </a:endParaRPr>
          </a:p>
        </p:txBody>
      </p:sp>
      <p:sp>
        <p:nvSpPr>
          <p:cNvPr id="590" name="Google Shape;590;p119"/>
          <p:cNvSpPr txBox="1"/>
          <p:nvPr/>
        </p:nvSpPr>
        <p:spPr>
          <a:xfrm>
            <a:off x="661500" y="1119150"/>
            <a:ext cx="7937100" cy="313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U</a:t>
            </a:r>
            <a:r>
              <a:rPr lang="en" sz="1600">
                <a:solidFill>
                  <a:schemeClr val="dk1"/>
                </a:solidFill>
              </a:rPr>
              <a:t>na relación se encuentra en 2FN sólo si se cumple 1FN y todos sus atributos no clave dependen en forma completa de la clave.</a:t>
            </a:r>
            <a:br>
              <a:rPr lang="en" sz="1600">
                <a:solidFill>
                  <a:schemeClr val="dk1"/>
                </a:solidFill>
              </a:rPr>
            </a:br>
            <a:r>
              <a:rPr lang="en" sz="1600">
                <a:solidFill>
                  <a:schemeClr val="dk1"/>
                </a:solidFill>
              </a:rPr>
              <a:t>Supongamos que tenemos una tabla donde guardamos cuántas ventas se hizo a cada cliente en cada sucursal, y contamos con un esquema como el de la imagen.</a:t>
            </a:r>
            <a:br>
              <a:rPr lang="en" sz="1600">
                <a:solidFill>
                  <a:schemeClr val="dk1"/>
                </a:solidFill>
              </a:rPr>
            </a:br>
            <a:r>
              <a:rPr lang="en" sz="1600">
                <a:solidFill>
                  <a:schemeClr val="dk1"/>
                </a:solidFill>
              </a:rPr>
              <a:t>La clave de esta tabla, está formada por los campos Codigo_Cliente y Codigo_Sucursal y la relación se encuentra en 1FN, pero:</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 sz="1600">
                <a:solidFill>
                  <a:schemeClr val="dk1"/>
                </a:solidFill>
              </a:rPr>
              <a:t>Apellido_Nombre sólo depende de Codigo_Cliente.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Sucursal sólo depende de Codigo_Sucursal.</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Ventas depende de la clave completa Codigo_Cliente + Codigo_Sucursal.</a:t>
            </a:r>
            <a:br>
              <a:rPr lang="en" sz="1600">
                <a:solidFill>
                  <a:schemeClr val="dk1"/>
                </a:solidFill>
              </a:rPr>
            </a:br>
            <a:r>
              <a:rPr lang="en" sz="1600">
                <a:solidFill>
                  <a:schemeClr val="dk1"/>
                </a:solidFill>
              </a:rPr>
              <a:t>Por lo que ocurre en 1 y 2 no se cumple con la 2FN.</a:t>
            </a:r>
            <a:endParaRPr sz="16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20"/>
          <p:cNvSpPr/>
          <p:nvPr/>
        </p:nvSpPr>
        <p:spPr>
          <a:xfrm rot="-474">
            <a:off x="528637" y="160474"/>
            <a:ext cx="2173500" cy="696300"/>
          </a:xfrm>
          <a:prstGeom prst="roundRect">
            <a:avLst>
              <a:gd fmla="val 50000" name="adj"/>
            </a:avLst>
          </a:prstGeom>
          <a:solidFill>
            <a:srgbClr val="FFFF01"/>
          </a:solidFill>
          <a:ln>
            <a:noFill/>
          </a:ln>
          <a:effectLst>
            <a:outerShdw blurRad="71438" rotWithShape="0" algn="bl" dir="3000000" dist="57150">
              <a:srgbClr val="1F1F1F">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highlight>
                  <a:srgbClr val="FFFF00"/>
                </a:highlight>
                <a:latin typeface="Anybody"/>
                <a:ea typeface="Anybody"/>
                <a:cs typeface="Anybody"/>
                <a:sym typeface="Anybody"/>
              </a:rPr>
              <a:t>FN2</a:t>
            </a:r>
            <a:endParaRPr b="1" sz="3600">
              <a:solidFill>
                <a:schemeClr val="dk1"/>
              </a:solidFill>
              <a:highlight>
                <a:srgbClr val="FFFF00"/>
              </a:highlight>
              <a:latin typeface="Anybody"/>
              <a:ea typeface="Anybody"/>
              <a:cs typeface="Anybody"/>
              <a:sym typeface="Anybody"/>
            </a:endParaRPr>
          </a:p>
        </p:txBody>
      </p:sp>
      <p:pic>
        <p:nvPicPr>
          <p:cNvPr id="596" name="Google Shape;596;p120"/>
          <p:cNvPicPr preferRelativeResize="0"/>
          <p:nvPr/>
        </p:nvPicPr>
        <p:blipFill>
          <a:blip r:embed="rId3">
            <a:alphaModFix/>
          </a:blip>
          <a:stretch>
            <a:fillRect/>
          </a:stretch>
        </p:blipFill>
        <p:spPr>
          <a:xfrm>
            <a:off x="887175" y="1147725"/>
            <a:ext cx="7583249" cy="3496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21"/>
          <p:cNvSpPr/>
          <p:nvPr/>
        </p:nvSpPr>
        <p:spPr>
          <a:xfrm rot="-474">
            <a:off x="528637" y="160474"/>
            <a:ext cx="2173500" cy="696300"/>
          </a:xfrm>
          <a:prstGeom prst="roundRect">
            <a:avLst>
              <a:gd fmla="val 50000" name="adj"/>
            </a:avLst>
          </a:prstGeom>
          <a:solidFill>
            <a:srgbClr val="FFFF01"/>
          </a:solidFill>
          <a:ln>
            <a:noFill/>
          </a:ln>
          <a:effectLst>
            <a:outerShdw blurRad="71438" rotWithShape="0" algn="bl" dir="3000000" dist="57150">
              <a:srgbClr val="1F1F1F">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highlight>
                  <a:srgbClr val="FFFF00"/>
                </a:highlight>
                <a:latin typeface="Anybody"/>
                <a:ea typeface="Anybody"/>
                <a:cs typeface="Anybody"/>
                <a:sym typeface="Anybody"/>
              </a:rPr>
              <a:t>FN2</a:t>
            </a:r>
            <a:endParaRPr b="1" sz="3600">
              <a:solidFill>
                <a:schemeClr val="dk1"/>
              </a:solidFill>
              <a:highlight>
                <a:srgbClr val="FFFF00"/>
              </a:highlight>
              <a:latin typeface="Anybody"/>
              <a:ea typeface="Anybody"/>
              <a:cs typeface="Anybody"/>
              <a:sym typeface="Anybody"/>
            </a:endParaRPr>
          </a:p>
        </p:txBody>
      </p:sp>
      <p:sp>
        <p:nvSpPr>
          <p:cNvPr id="602" name="Google Shape;602;p121"/>
          <p:cNvSpPr txBox="1"/>
          <p:nvPr/>
        </p:nvSpPr>
        <p:spPr>
          <a:xfrm>
            <a:off x="797550" y="1112075"/>
            <a:ext cx="7389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Para corregirlo, debemos llegar a un esquema de 3 tablas como el que se puede observar. De esta manera sí se cumple la 2FN para el esquema.</a:t>
            </a:r>
            <a:endParaRPr sz="1600">
              <a:solidFill>
                <a:schemeClr val="dk1"/>
              </a:solidFill>
              <a:latin typeface="Inter"/>
              <a:ea typeface="Inter"/>
              <a:cs typeface="Inter"/>
              <a:sym typeface="Inter"/>
            </a:endParaRPr>
          </a:p>
        </p:txBody>
      </p:sp>
      <p:pic>
        <p:nvPicPr>
          <p:cNvPr id="603" name="Google Shape;603;p121"/>
          <p:cNvPicPr preferRelativeResize="0"/>
          <p:nvPr/>
        </p:nvPicPr>
        <p:blipFill>
          <a:blip r:embed="rId3">
            <a:alphaModFix/>
          </a:blip>
          <a:stretch>
            <a:fillRect/>
          </a:stretch>
        </p:blipFill>
        <p:spPr>
          <a:xfrm>
            <a:off x="928000" y="1697075"/>
            <a:ext cx="7656798" cy="3141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22"/>
          <p:cNvSpPr txBox="1"/>
          <p:nvPr/>
        </p:nvSpPr>
        <p:spPr>
          <a:xfrm>
            <a:off x="524675" y="1594825"/>
            <a:ext cx="8496900" cy="378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Una relación se encuentra en 3FN sólo si se cumple 2FN y los campos no clave dependen únicamente de la clave o los campos no clave no dependen unos de otros.</a:t>
            </a:r>
            <a:endParaRPr sz="1600">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Inter"/>
                <a:ea typeface="Inter"/>
                <a:cs typeface="Inter"/>
                <a:sym typeface="Inter"/>
              </a:rPr>
              <a:t>Supongamos que tenemos una tabla donde guardamos datos filiatorios de clientes que tienen que ver con la Localidad y Provincia en que viven y tenemos la estructura de la imagen.</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Como se puede observar, surgen las siguientes dependencias:</a:t>
            </a:r>
            <a:endParaRPr sz="1600">
              <a:solidFill>
                <a:schemeClr val="dk1"/>
              </a:solidFill>
              <a:latin typeface="Inter"/>
              <a:ea typeface="Inter"/>
              <a:cs typeface="Inter"/>
              <a:sym typeface="Inter"/>
            </a:endParaRPr>
          </a:p>
          <a:p>
            <a:pPr indent="-330200" lvl="0" marL="457200" rtl="0" algn="l">
              <a:lnSpc>
                <a:spcPct val="115000"/>
              </a:lnSpc>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Codigo_Cliente Apellido_Nombre.</a:t>
            </a:r>
            <a:endParaRPr sz="1600">
              <a:solidFill>
                <a:schemeClr val="dk1"/>
              </a:solidFill>
              <a:latin typeface="Inter"/>
              <a:ea typeface="Inter"/>
              <a:cs typeface="Inter"/>
              <a:sym typeface="Inter"/>
            </a:endParaRPr>
          </a:p>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Codigo_Cliente Localidad.</a:t>
            </a:r>
            <a:endParaRPr sz="1600">
              <a:solidFill>
                <a:schemeClr val="dk1"/>
              </a:solidFill>
              <a:latin typeface="Inter"/>
              <a:ea typeface="Inter"/>
              <a:cs typeface="Inter"/>
              <a:sym typeface="Inter"/>
            </a:endParaRPr>
          </a:p>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Codigo_Cliente Provincia.</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Aunque cumple con la 2FN, la Provincia está también ligada a la Localidad, con lo que no se cumple la 3FN.</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p:txBody>
      </p:sp>
      <p:sp>
        <p:nvSpPr>
          <p:cNvPr id="609" name="Google Shape;609;p122"/>
          <p:cNvSpPr/>
          <p:nvPr/>
        </p:nvSpPr>
        <p:spPr>
          <a:xfrm rot="-474">
            <a:off x="524675" y="855686"/>
            <a:ext cx="2173500" cy="696300"/>
          </a:xfrm>
          <a:prstGeom prst="roundRect">
            <a:avLst>
              <a:gd fmla="val 50000" name="adj"/>
            </a:avLst>
          </a:prstGeom>
          <a:solidFill>
            <a:srgbClr val="FFFF01"/>
          </a:solidFill>
          <a:ln>
            <a:noFill/>
          </a:ln>
          <a:effectLst>
            <a:outerShdw blurRad="71438" rotWithShape="0" algn="bl" dir="3000000" dist="57150">
              <a:srgbClr val="1F1F1F">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highlight>
                  <a:srgbClr val="FFFF00"/>
                </a:highlight>
                <a:latin typeface="Anybody"/>
                <a:ea typeface="Anybody"/>
                <a:cs typeface="Anybody"/>
                <a:sym typeface="Anybody"/>
              </a:rPr>
              <a:t>FN3</a:t>
            </a:r>
            <a:endParaRPr b="1" sz="3600">
              <a:solidFill>
                <a:schemeClr val="dk1"/>
              </a:solidFill>
              <a:highlight>
                <a:srgbClr val="FFFF00"/>
              </a:highlight>
              <a:latin typeface="Anybody"/>
              <a:ea typeface="Anybody"/>
              <a:cs typeface="Anybody"/>
              <a:sym typeface="Anybod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123"/>
          <p:cNvPicPr preferRelativeResize="0"/>
          <p:nvPr/>
        </p:nvPicPr>
        <p:blipFill>
          <a:blip r:embed="rId3">
            <a:alphaModFix/>
          </a:blip>
          <a:stretch>
            <a:fillRect/>
          </a:stretch>
        </p:blipFill>
        <p:spPr>
          <a:xfrm>
            <a:off x="581025" y="1390650"/>
            <a:ext cx="8191500" cy="2362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24"/>
          <p:cNvSpPr txBox="1"/>
          <p:nvPr/>
        </p:nvSpPr>
        <p:spPr>
          <a:xfrm>
            <a:off x="306175" y="1020525"/>
            <a:ext cx="8205000" cy="115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Inter"/>
                <a:ea typeface="Inter"/>
                <a:cs typeface="Inter"/>
                <a:sym typeface="Inter"/>
              </a:rPr>
              <a:t>Para corregirlo, debemos llegar a un esquema de 2 tablas como el que se puede observar. De esta manera se cumple la 3FN para el esquema.</a:t>
            </a:r>
            <a:endParaRPr sz="16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t/>
            </a:r>
            <a:endParaRPr sz="1600">
              <a:solidFill>
                <a:schemeClr val="dk1"/>
              </a:solidFill>
              <a:latin typeface="Inter"/>
              <a:ea typeface="Inter"/>
              <a:cs typeface="Inter"/>
              <a:sym typeface="Inter"/>
            </a:endParaRPr>
          </a:p>
        </p:txBody>
      </p:sp>
      <p:pic>
        <p:nvPicPr>
          <p:cNvPr id="620" name="Google Shape;620;p124"/>
          <p:cNvPicPr preferRelativeResize="0"/>
          <p:nvPr/>
        </p:nvPicPr>
        <p:blipFill>
          <a:blip r:embed="rId3">
            <a:alphaModFix/>
          </a:blip>
          <a:stretch>
            <a:fillRect/>
          </a:stretch>
        </p:blipFill>
        <p:spPr>
          <a:xfrm>
            <a:off x="1479100" y="1953225"/>
            <a:ext cx="5534713" cy="2885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25"/>
          <p:cNvSpPr txBox="1"/>
          <p:nvPr/>
        </p:nvSpPr>
        <p:spPr>
          <a:xfrm>
            <a:off x="479475" y="961850"/>
            <a:ext cx="779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Inter"/>
                <a:ea typeface="Inter"/>
                <a:cs typeface="Inter"/>
                <a:sym typeface="Inter"/>
              </a:rPr>
              <a:t>Una relación se encuentra en </a:t>
            </a:r>
            <a:r>
              <a:rPr b="1" lang="en" sz="1600">
                <a:highlight>
                  <a:srgbClr val="FFFF01"/>
                </a:highlight>
                <a:latin typeface="Inter"/>
                <a:ea typeface="Inter"/>
                <a:cs typeface="Inter"/>
                <a:sym typeface="Inter"/>
              </a:rPr>
              <a:t>4FN</a:t>
            </a:r>
            <a:r>
              <a:rPr lang="en" sz="1600">
                <a:latin typeface="Inter"/>
                <a:ea typeface="Inter"/>
                <a:cs typeface="Inter"/>
                <a:sym typeface="Inter"/>
              </a:rPr>
              <a:t> sólo si se cumple </a:t>
            </a:r>
            <a:r>
              <a:rPr b="1" lang="en" sz="1600">
                <a:highlight>
                  <a:srgbClr val="FFFF01"/>
                </a:highlight>
                <a:latin typeface="Inter"/>
                <a:ea typeface="Inter"/>
                <a:cs typeface="Inter"/>
                <a:sym typeface="Inter"/>
              </a:rPr>
              <a:t>3FN</a:t>
            </a:r>
            <a:r>
              <a:rPr lang="en" sz="1600">
                <a:latin typeface="Inter"/>
                <a:ea typeface="Inter"/>
                <a:cs typeface="Inter"/>
                <a:sym typeface="Inter"/>
              </a:rPr>
              <a:t> y no posee dependencias multivaluadas no triviales.</a:t>
            </a:r>
            <a:endParaRPr sz="1600">
              <a:latin typeface="Inter"/>
              <a:ea typeface="Inter"/>
              <a:cs typeface="Inter"/>
              <a:sym typeface="Inter"/>
            </a:endParaRPr>
          </a:p>
        </p:txBody>
      </p:sp>
      <p:sp>
        <p:nvSpPr>
          <p:cNvPr id="626" name="Google Shape;626;p125"/>
          <p:cNvSpPr/>
          <p:nvPr/>
        </p:nvSpPr>
        <p:spPr>
          <a:xfrm rot="-474">
            <a:off x="760250" y="96249"/>
            <a:ext cx="2173500" cy="696300"/>
          </a:xfrm>
          <a:prstGeom prst="roundRect">
            <a:avLst>
              <a:gd fmla="val 50000" name="adj"/>
            </a:avLst>
          </a:prstGeom>
          <a:solidFill>
            <a:srgbClr val="FFFF01"/>
          </a:solidFill>
          <a:ln>
            <a:noFill/>
          </a:ln>
          <a:effectLst>
            <a:outerShdw blurRad="71438" rotWithShape="0" algn="bl" dir="3000000" dist="57150">
              <a:srgbClr val="1F1F1F">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highlight>
                  <a:srgbClr val="FFFF00"/>
                </a:highlight>
                <a:latin typeface="Anybody"/>
                <a:ea typeface="Anybody"/>
                <a:cs typeface="Anybody"/>
                <a:sym typeface="Anybody"/>
              </a:rPr>
              <a:t>FN4</a:t>
            </a:r>
            <a:endParaRPr b="1" sz="3600">
              <a:solidFill>
                <a:schemeClr val="dk1"/>
              </a:solidFill>
              <a:highlight>
                <a:srgbClr val="FFFF00"/>
              </a:highlight>
              <a:latin typeface="Anybody"/>
              <a:ea typeface="Anybody"/>
              <a:cs typeface="Anybody"/>
              <a:sym typeface="Anybody"/>
            </a:endParaRPr>
          </a:p>
        </p:txBody>
      </p:sp>
      <p:sp>
        <p:nvSpPr>
          <p:cNvPr id="627" name="Google Shape;627;p125"/>
          <p:cNvSpPr txBox="1"/>
          <p:nvPr/>
        </p:nvSpPr>
        <p:spPr>
          <a:xfrm>
            <a:off x="479475" y="1694350"/>
            <a:ext cx="7746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Supongamos que tenemos un esquema como el de la imagen, donde guardamos que una sucursal vende un determinado producto mediante un canal de venta.</a:t>
            </a:r>
            <a:endParaRPr sz="1600">
              <a:solidFill>
                <a:schemeClr val="dk1"/>
              </a:solidFill>
              <a:latin typeface="Inter"/>
              <a:ea typeface="Inter"/>
              <a:cs typeface="Inter"/>
              <a:sym typeface="Inter"/>
            </a:endParaRPr>
          </a:p>
          <a:p>
            <a:pPr indent="0" lvl="0" marL="0" rtl="0" algn="l">
              <a:spcBef>
                <a:spcPts val="0"/>
              </a:spcBef>
              <a:spcAft>
                <a:spcPts val="0"/>
              </a:spcAft>
              <a:buNone/>
            </a:pPr>
            <a:r>
              <a:rPr lang="en" sz="1600">
                <a:solidFill>
                  <a:schemeClr val="dk1"/>
                </a:solidFill>
                <a:latin typeface="Inter"/>
                <a:ea typeface="Inter"/>
                <a:cs typeface="Inter"/>
                <a:sym typeface="Inter"/>
              </a:rPr>
              <a:t>Notemos que debido a que la tabla tiene una clave única y ningún atributo no clave, no viola ninguna forma normal hasta la </a:t>
            </a:r>
            <a:r>
              <a:rPr b="1" lang="en" sz="1600">
                <a:solidFill>
                  <a:schemeClr val="dk1"/>
                </a:solidFill>
                <a:highlight>
                  <a:srgbClr val="FFFF01"/>
                </a:highlight>
                <a:latin typeface="Inter"/>
                <a:ea typeface="Inter"/>
                <a:cs typeface="Inter"/>
                <a:sym typeface="Inter"/>
              </a:rPr>
              <a:t>3FN</a:t>
            </a:r>
            <a:r>
              <a:rPr lang="en" sz="1600">
                <a:solidFill>
                  <a:schemeClr val="dk1"/>
                </a:solidFill>
                <a:latin typeface="Inter"/>
                <a:ea typeface="Inter"/>
                <a:cs typeface="Inter"/>
                <a:sym typeface="Inter"/>
              </a:rPr>
              <a:t>. Pero debido a que los canales de venta de una sucursal son independientes de los productos que vende, hay redundancia en la tabla: por ejemplo vemos tres veces que Caballito vende OnLine. Esto se describe como que </a:t>
            </a:r>
            <a:r>
              <a:rPr b="1" lang="en" sz="1600">
                <a:solidFill>
                  <a:schemeClr val="dk1"/>
                </a:solidFill>
                <a:highlight>
                  <a:srgbClr val="FFFF01"/>
                </a:highlight>
                <a:latin typeface="Inter"/>
                <a:ea typeface="Inter"/>
                <a:cs typeface="Inter"/>
                <a:sym typeface="Inter"/>
              </a:rPr>
              <a:t>Canal de Venta </a:t>
            </a:r>
            <a:r>
              <a:rPr lang="en" sz="1600">
                <a:solidFill>
                  <a:schemeClr val="dk1"/>
                </a:solidFill>
                <a:latin typeface="Inter"/>
                <a:ea typeface="Inter"/>
                <a:cs typeface="Inter"/>
                <a:sym typeface="Inter"/>
              </a:rPr>
              <a:t>está teniendo una dependencia multivalor en Sucursal e impide que se cumpla con la 4FN en la relación.</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384" name="Shape 384"/>
        <p:cNvGrpSpPr/>
        <p:nvPr/>
      </p:nvGrpSpPr>
      <p:grpSpPr>
        <a:xfrm>
          <a:off x="0" y="0"/>
          <a:ext cx="0" cy="0"/>
          <a:chOff x="0" y="0"/>
          <a:chExt cx="0" cy="0"/>
        </a:xfrm>
      </p:grpSpPr>
      <p:grpSp>
        <p:nvGrpSpPr>
          <p:cNvPr id="385" name="Google Shape;385;p90"/>
          <p:cNvGrpSpPr/>
          <p:nvPr/>
        </p:nvGrpSpPr>
        <p:grpSpPr>
          <a:xfrm>
            <a:off x="326250" y="1276320"/>
            <a:ext cx="7755297" cy="1099200"/>
            <a:chOff x="326250" y="1276320"/>
            <a:chExt cx="7755297" cy="1099200"/>
          </a:xfrm>
        </p:grpSpPr>
        <p:sp>
          <p:nvSpPr>
            <p:cNvPr id="386" name="Google Shape;386;p90"/>
            <p:cNvSpPr txBox="1"/>
            <p:nvPr/>
          </p:nvSpPr>
          <p:spPr>
            <a:xfrm>
              <a:off x="326250" y="1357775"/>
              <a:ext cx="6539100" cy="93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Al </a:t>
              </a:r>
              <a:r>
                <a:rPr b="1" lang="en" sz="2400">
                  <a:latin typeface="Work Sans"/>
                  <a:ea typeface="Work Sans"/>
                  <a:cs typeface="Work Sans"/>
                  <a:sym typeface="Work Sans"/>
                </a:rPr>
                <a:t>finalizar</a:t>
              </a:r>
              <a:r>
                <a:rPr lang="en" sz="2400">
                  <a:latin typeface="Work Sans"/>
                  <a:ea typeface="Work Sans"/>
                  <a:cs typeface="Work Sans"/>
                  <a:sym typeface="Work Sans"/>
                </a:rPr>
                <a:t> cada uno de los temas, tendremos un </a:t>
              </a:r>
              <a:r>
                <a:rPr b="1" lang="en" sz="2400">
                  <a:latin typeface="Work Sans"/>
                  <a:ea typeface="Work Sans"/>
                  <a:cs typeface="Work Sans"/>
                  <a:sym typeface="Work Sans"/>
                </a:rPr>
                <a:t>espacio de consultas</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sp>
          <p:nvSpPr>
            <p:cNvPr id="387" name="Google Shape;387;p90"/>
            <p:cNvSpPr/>
            <p:nvPr/>
          </p:nvSpPr>
          <p:spPr>
            <a:xfrm>
              <a:off x="6982347" y="12763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8" name="Google Shape;388;p90"/>
            <p:cNvPicPr preferRelativeResize="0"/>
            <p:nvPr/>
          </p:nvPicPr>
          <p:blipFill rotWithShape="1">
            <a:blip r:embed="rId3">
              <a:alphaModFix/>
            </a:blip>
            <a:srcRect b="0" l="0" r="0" t="0"/>
            <a:stretch/>
          </p:blipFill>
          <p:spPr>
            <a:xfrm>
              <a:off x="7190675" y="1484651"/>
              <a:ext cx="682550" cy="682550"/>
            </a:xfrm>
            <a:prstGeom prst="rect">
              <a:avLst/>
            </a:prstGeom>
            <a:noFill/>
            <a:ln>
              <a:noFill/>
            </a:ln>
          </p:spPr>
        </p:pic>
      </p:grpSp>
      <p:grpSp>
        <p:nvGrpSpPr>
          <p:cNvPr id="389" name="Google Shape;389;p90"/>
          <p:cNvGrpSpPr/>
          <p:nvPr/>
        </p:nvGrpSpPr>
        <p:grpSpPr>
          <a:xfrm>
            <a:off x="965897" y="2618620"/>
            <a:ext cx="7212203" cy="1099200"/>
            <a:chOff x="965897" y="2618620"/>
            <a:chExt cx="7212203" cy="1099200"/>
          </a:xfrm>
        </p:grpSpPr>
        <p:sp>
          <p:nvSpPr>
            <p:cNvPr id="390" name="Google Shape;390;p90"/>
            <p:cNvSpPr/>
            <p:nvPr/>
          </p:nvSpPr>
          <p:spPr>
            <a:xfrm>
              <a:off x="965897" y="26186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90"/>
            <p:cNvPicPr preferRelativeResize="0"/>
            <p:nvPr/>
          </p:nvPicPr>
          <p:blipFill rotWithShape="1">
            <a:blip r:embed="rId4">
              <a:alphaModFix/>
            </a:blip>
            <a:srcRect b="0" l="0" r="0" t="0"/>
            <a:stretch/>
          </p:blipFill>
          <p:spPr>
            <a:xfrm>
              <a:off x="1172598" y="2825324"/>
              <a:ext cx="685800" cy="685800"/>
            </a:xfrm>
            <a:prstGeom prst="rect">
              <a:avLst/>
            </a:prstGeom>
            <a:noFill/>
            <a:ln>
              <a:noFill/>
            </a:ln>
          </p:spPr>
        </p:pic>
        <p:sp>
          <p:nvSpPr>
            <p:cNvPr id="392" name="Google Shape;392;p90"/>
            <p:cNvSpPr txBox="1"/>
            <p:nvPr/>
          </p:nvSpPr>
          <p:spPr>
            <a:xfrm>
              <a:off x="2182900" y="2700075"/>
              <a:ext cx="5995200" cy="9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Hay un </a:t>
              </a:r>
              <a:r>
                <a:rPr b="1" lang="en" sz="2400">
                  <a:latin typeface="Work Sans"/>
                  <a:ea typeface="Work Sans"/>
                  <a:cs typeface="Work Sans"/>
                  <a:sym typeface="Work Sans"/>
                </a:rPr>
                <a:t>mentor</a:t>
              </a:r>
              <a:r>
                <a:rPr lang="en" sz="2400">
                  <a:latin typeface="Work Sans"/>
                  <a:ea typeface="Work Sans"/>
                  <a:cs typeface="Work Sans"/>
                  <a:sym typeface="Work Sans"/>
                </a:rPr>
                <a:t> asignado para responder el </a:t>
              </a:r>
              <a:r>
                <a:rPr b="1" lang="en" sz="2400">
                  <a:latin typeface="Work Sans"/>
                  <a:ea typeface="Work Sans"/>
                  <a:cs typeface="Work Sans"/>
                  <a:sym typeface="Work Sans"/>
                </a:rPr>
                <a:t>Q&amp;A</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grpSp>
      <p:sp>
        <p:nvSpPr>
          <p:cNvPr id="393" name="Google Shape;393;p90"/>
          <p:cNvSpPr txBox="1"/>
          <p:nvPr/>
        </p:nvSpPr>
        <p:spPr>
          <a:xfrm>
            <a:off x="0" y="4225975"/>
            <a:ext cx="910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Work Sans"/>
                <a:ea typeface="Work Sans"/>
                <a:cs typeface="Work Sans"/>
                <a:sym typeface="Work Sans"/>
              </a:rPr>
              <a:t>¡Pregunta, pregunta, pregunta</a:t>
            </a:r>
            <a:r>
              <a:rPr lang="en" sz="2400">
                <a:solidFill>
                  <a:schemeClr val="dk1"/>
                </a:solidFill>
                <a:latin typeface="Work Sans"/>
                <a:ea typeface="Work Sans"/>
                <a:cs typeface="Work Sans"/>
                <a:sym typeface="Work Sans"/>
              </a:rPr>
              <a:t>! :D</a:t>
            </a:r>
            <a:endParaRPr sz="24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2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3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126"/>
          <p:cNvPicPr preferRelativeResize="0"/>
          <p:nvPr/>
        </p:nvPicPr>
        <p:blipFill>
          <a:blip r:embed="rId3">
            <a:alphaModFix/>
          </a:blip>
          <a:stretch>
            <a:fillRect/>
          </a:stretch>
        </p:blipFill>
        <p:spPr>
          <a:xfrm>
            <a:off x="484413" y="1046750"/>
            <a:ext cx="8175174" cy="372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27"/>
          <p:cNvSpPr txBox="1"/>
          <p:nvPr/>
        </p:nvSpPr>
        <p:spPr>
          <a:xfrm>
            <a:off x="653125" y="1102175"/>
            <a:ext cx="7592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Para corregirlo, debemos poner los hechos sobre los Canales de Ventas por los que se vende en una tabla diferente a los hechos sobre los productos que se vende. De esta manera se cumple la </a:t>
            </a:r>
            <a:r>
              <a:rPr b="1" lang="en" sz="1600">
                <a:solidFill>
                  <a:schemeClr val="dk1"/>
                </a:solidFill>
                <a:highlight>
                  <a:srgbClr val="FFFF01"/>
                </a:highlight>
                <a:latin typeface="Inter"/>
                <a:ea typeface="Inter"/>
                <a:cs typeface="Inter"/>
                <a:sym typeface="Inter"/>
              </a:rPr>
              <a:t>4FN</a:t>
            </a:r>
            <a:r>
              <a:rPr lang="en" sz="1600">
                <a:solidFill>
                  <a:schemeClr val="dk1"/>
                </a:solidFill>
                <a:latin typeface="Inter"/>
                <a:ea typeface="Inter"/>
                <a:cs typeface="Inter"/>
                <a:sym typeface="Inter"/>
              </a:rPr>
              <a:t> para el esquema.</a:t>
            </a:r>
            <a:endParaRPr sz="1600">
              <a:solidFill>
                <a:schemeClr val="dk1"/>
              </a:solidFill>
              <a:latin typeface="Inter"/>
              <a:ea typeface="Inter"/>
              <a:cs typeface="Inter"/>
              <a:sym typeface="Inter"/>
            </a:endParaRPr>
          </a:p>
        </p:txBody>
      </p:sp>
      <p:pic>
        <p:nvPicPr>
          <p:cNvPr id="638" name="Google Shape;638;p127"/>
          <p:cNvPicPr preferRelativeResize="0"/>
          <p:nvPr/>
        </p:nvPicPr>
        <p:blipFill>
          <a:blip r:embed="rId3">
            <a:alphaModFix/>
          </a:blip>
          <a:stretch>
            <a:fillRect/>
          </a:stretch>
        </p:blipFill>
        <p:spPr>
          <a:xfrm>
            <a:off x="152400" y="1993475"/>
            <a:ext cx="8839200" cy="206303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28"/>
          <p:cNvSpPr txBox="1"/>
          <p:nvPr/>
        </p:nvSpPr>
        <p:spPr>
          <a:xfrm>
            <a:off x="673550" y="850800"/>
            <a:ext cx="8074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Inter"/>
                <a:ea typeface="Inter"/>
                <a:cs typeface="Inter"/>
                <a:sym typeface="Inter"/>
              </a:rPr>
              <a:t>Una relación se encuentra en </a:t>
            </a:r>
            <a:r>
              <a:rPr lang="en" sz="1600">
                <a:highlight>
                  <a:srgbClr val="FFFF01"/>
                </a:highlight>
                <a:latin typeface="Inter"/>
                <a:ea typeface="Inter"/>
                <a:cs typeface="Inter"/>
                <a:sym typeface="Inter"/>
              </a:rPr>
              <a:t>5FN</a:t>
            </a:r>
            <a:r>
              <a:rPr lang="en" sz="1600">
                <a:latin typeface="Inter"/>
                <a:ea typeface="Inter"/>
                <a:cs typeface="Inter"/>
                <a:sym typeface="Inter"/>
              </a:rPr>
              <a:t> sólo si se cumple </a:t>
            </a:r>
            <a:r>
              <a:rPr lang="en" sz="1600">
                <a:solidFill>
                  <a:schemeClr val="dk1"/>
                </a:solidFill>
                <a:highlight>
                  <a:srgbClr val="FFFF01"/>
                </a:highlight>
                <a:latin typeface="Inter"/>
                <a:ea typeface="Inter"/>
                <a:cs typeface="Inter"/>
                <a:sym typeface="Inter"/>
              </a:rPr>
              <a:t>4FN</a:t>
            </a:r>
            <a:r>
              <a:rPr lang="en" sz="1600">
                <a:latin typeface="Inter"/>
                <a:ea typeface="Inter"/>
                <a:cs typeface="Inter"/>
                <a:sym typeface="Inter"/>
              </a:rPr>
              <a:t> y cada dependencia de unión en ella es implicada por las claves candidatas.</a:t>
            </a:r>
            <a:endParaRPr sz="1600">
              <a:latin typeface="Inter"/>
              <a:ea typeface="Inter"/>
              <a:cs typeface="Inter"/>
              <a:sym typeface="Inter"/>
            </a:endParaRPr>
          </a:p>
        </p:txBody>
      </p:sp>
      <p:sp>
        <p:nvSpPr>
          <p:cNvPr id="644" name="Google Shape;644;p128"/>
          <p:cNvSpPr txBox="1"/>
          <p:nvPr/>
        </p:nvSpPr>
        <p:spPr>
          <a:xfrm>
            <a:off x="759000" y="4110225"/>
            <a:ext cx="813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rgbClr val="1F1F1F"/>
              </a:solidFill>
              <a:latin typeface="Inter"/>
              <a:ea typeface="Inter"/>
              <a:cs typeface="Inter"/>
              <a:sym typeface="Inter"/>
            </a:endParaRPr>
          </a:p>
        </p:txBody>
      </p:sp>
      <p:pic>
        <p:nvPicPr>
          <p:cNvPr id="645" name="Google Shape;645;p128"/>
          <p:cNvPicPr preferRelativeResize="0"/>
          <p:nvPr/>
        </p:nvPicPr>
        <p:blipFill>
          <a:blip r:embed="rId3">
            <a:alphaModFix/>
          </a:blip>
          <a:stretch>
            <a:fillRect/>
          </a:stretch>
        </p:blipFill>
        <p:spPr>
          <a:xfrm>
            <a:off x="1644425" y="1813300"/>
            <a:ext cx="5953049" cy="2807351"/>
          </a:xfrm>
          <a:prstGeom prst="rect">
            <a:avLst/>
          </a:prstGeom>
          <a:noFill/>
          <a:ln>
            <a:noFill/>
          </a:ln>
        </p:spPr>
      </p:pic>
      <p:sp>
        <p:nvSpPr>
          <p:cNvPr id="646" name="Google Shape;646;p128"/>
          <p:cNvSpPr/>
          <p:nvPr/>
        </p:nvSpPr>
        <p:spPr>
          <a:xfrm rot="-474">
            <a:off x="760250" y="96249"/>
            <a:ext cx="2173500" cy="696300"/>
          </a:xfrm>
          <a:prstGeom prst="roundRect">
            <a:avLst>
              <a:gd fmla="val 50000" name="adj"/>
            </a:avLst>
          </a:prstGeom>
          <a:solidFill>
            <a:srgbClr val="FFFF01"/>
          </a:solidFill>
          <a:ln>
            <a:noFill/>
          </a:ln>
          <a:effectLst>
            <a:outerShdw blurRad="71438" rotWithShape="0" algn="bl" dir="3000000" dist="57150">
              <a:srgbClr val="1F1F1F">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highlight>
                  <a:srgbClr val="FFFF00"/>
                </a:highlight>
                <a:latin typeface="Anybody"/>
                <a:ea typeface="Anybody"/>
                <a:cs typeface="Anybody"/>
                <a:sym typeface="Anybody"/>
              </a:rPr>
              <a:t>FN5</a:t>
            </a:r>
            <a:endParaRPr b="1" sz="3600">
              <a:solidFill>
                <a:schemeClr val="dk1"/>
              </a:solidFill>
              <a:highlight>
                <a:srgbClr val="FFFF00"/>
              </a:highlight>
              <a:latin typeface="Anybody"/>
              <a:ea typeface="Anybody"/>
              <a:cs typeface="Anybody"/>
              <a:sym typeface="Anybod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29"/>
          <p:cNvSpPr txBox="1"/>
          <p:nvPr/>
        </p:nvSpPr>
        <p:spPr>
          <a:xfrm>
            <a:off x="579125" y="1863750"/>
            <a:ext cx="7764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F1F1F"/>
                </a:solidFill>
                <a:latin typeface="Inter"/>
                <a:ea typeface="Inter"/>
                <a:cs typeface="Inter"/>
                <a:sym typeface="Inter"/>
              </a:rPr>
              <a:t>Siguiendo con el ejemplo anterior, la relación también será válida para la 5FN si existe una regla en el escenario real que limite una relación de una Canal de Venta con un Producto al no ser vendido ese Producto por la Sucursal.</a:t>
            </a:r>
            <a:endParaRPr sz="1600">
              <a:solidFill>
                <a:srgbClr val="1F1F1F"/>
              </a:solidFill>
              <a:latin typeface="Inter"/>
              <a:ea typeface="Inter"/>
              <a:cs typeface="Inter"/>
              <a:sym typeface="Inter"/>
            </a:endParaRPr>
          </a:p>
          <a:p>
            <a:pPr indent="0" lvl="0" marL="0" rtl="0" algn="l">
              <a:spcBef>
                <a:spcPts val="0"/>
              </a:spcBef>
              <a:spcAft>
                <a:spcPts val="0"/>
              </a:spcAft>
              <a:buNone/>
            </a:pPr>
            <a:r>
              <a:rPr lang="en" sz="1600">
                <a:solidFill>
                  <a:srgbClr val="1F1F1F"/>
                </a:solidFill>
                <a:latin typeface="Inter"/>
                <a:ea typeface="Inter"/>
                <a:cs typeface="Inter"/>
                <a:sym typeface="Inter"/>
              </a:rPr>
              <a:t>El hecho de que no haya forma de limitar las combinaciones inválidas del mundo real, </a:t>
            </a:r>
            <a:r>
              <a:rPr b="1" lang="en" sz="1600">
                <a:solidFill>
                  <a:srgbClr val="1F1F1F"/>
                </a:solidFill>
                <a:highlight>
                  <a:srgbClr val="FFFF01"/>
                </a:highlight>
                <a:latin typeface="Inter"/>
                <a:ea typeface="Inter"/>
                <a:cs typeface="Inter"/>
                <a:sym typeface="Inter"/>
              </a:rPr>
              <a:t>limita el cumplimiento de la 5FN.</a:t>
            </a:r>
            <a:endParaRPr b="1" sz="1600">
              <a:solidFill>
                <a:srgbClr val="1F1F1F"/>
              </a:solidFill>
              <a:highlight>
                <a:srgbClr val="FFFF01"/>
              </a:highlight>
              <a:latin typeface="Inter"/>
              <a:ea typeface="Inter"/>
              <a:cs typeface="Inter"/>
              <a:sym typeface="Inter"/>
            </a:endParaRPr>
          </a:p>
        </p:txBody>
      </p:sp>
      <p:pic>
        <p:nvPicPr>
          <p:cNvPr id="652" name="Google Shape;652;p129"/>
          <p:cNvPicPr preferRelativeResize="0"/>
          <p:nvPr/>
        </p:nvPicPr>
        <p:blipFill>
          <a:blip r:embed="rId3">
            <a:alphaModFix/>
          </a:blip>
          <a:stretch>
            <a:fillRect/>
          </a:stretch>
        </p:blipFill>
        <p:spPr>
          <a:xfrm>
            <a:off x="5074775" y="2857650"/>
            <a:ext cx="343572" cy="343572"/>
          </a:xfrm>
          <a:prstGeom prst="rect">
            <a:avLst/>
          </a:prstGeom>
          <a:noFill/>
          <a:ln>
            <a:noFill/>
          </a:ln>
        </p:spPr>
      </p:pic>
      <p:pic>
        <p:nvPicPr>
          <p:cNvPr id="653" name="Google Shape;653;p129"/>
          <p:cNvPicPr preferRelativeResize="0"/>
          <p:nvPr/>
        </p:nvPicPr>
        <p:blipFill>
          <a:blip r:embed="rId3">
            <a:alphaModFix/>
          </a:blip>
          <a:stretch>
            <a:fillRect/>
          </a:stretch>
        </p:blipFill>
        <p:spPr>
          <a:xfrm>
            <a:off x="368350" y="1863750"/>
            <a:ext cx="343572" cy="3435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30"/>
          <p:cNvSpPr txBox="1"/>
          <p:nvPr/>
        </p:nvSpPr>
        <p:spPr>
          <a:xfrm>
            <a:off x="428625" y="1000125"/>
            <a:ext cx="7858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Para </a:t>
            </a:r>
            <a:r>
              <a:rPr b="1" lang="en" sz="1600">
                <a:solidFill>
                  <a:schemeClr val="dk1"/>
                </a:solidFill>
                <a:latin typeface="Inter"/>
                <a:ea typeface="Inter"/>
                <a:cs typeface="Inter"/>
                <a:sym typeface="Inter"/>
              </a:rPr>
              <a:t>corregirlo</a:t>
            </a:r>
            <a:r>
              <a:rPr lang="en" sz="1600">
                <a:solidFill>
                  <a:schemeClr val="dk1"/>
                </a:solidFill>
                <a:latin typeface="Inter"/>
                <a:ea typeface="Inter"/>
                <a:cs typeface="Inter"/>
                <a:sym typeface="Inter"/>
              </a:rPr>
              <a:t>, además de poner en tablas diferentes, las relaciones posibles Sucursal-Canal de Venta y Sucursal-Producto, debemos hacer lo propio con la relación Canal de Venta-Producto. De esta manera se cumple la 5FN para el </a:t>
            </a:r>
            <a:r>
              <a:rPr b="1" lang="en" sz="1600">
                <a:solidFill>
                  <a:schemeClr val="dk1"/>
                </a:solidFill>
                <a:latin typeface="Inter"/>
                <a:ea typeface="Inter"/>
                <a:cs typeface="Inter"/>
                <a:sym typeface="Inter"/>
              </a:rPr>
              <a:t>esquema</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p:txBody>
      </p:sp>
      <p:pic>
        <p:nvPicPr>
          <p:cNvPr id="659" name="Google Shape;659;p130"/>
          <p:cNvPicPr preferRelativeResize="0"/>
          <p:nvPr/>
        </p:nvPicPr>
        <p:blipFill>
          <a:blip r:embed="rId3">
            <a:alphaModFix/>
          </a:blip>
          <a:stretch>
            <a:fillRect/>
          </a:stretch>
        </p:blipFill>
        <p:spPr>
          <a:xfrm>
            <a:off x="620950" y="2093950"/>
            <a:ext cx="7473550" cy="3049550"/>
          </a:xfrm>
          <a:prstGeom prst="rect">
            <a:avLst/>
          </a:prstGeom>
          <a:noFill/>
          <a:ln>
            <a:noFill/>
          </a:ln>
        </p:spPr>
      </p:pic>
      <p:pic>
        <p:nvPicPr>
          <p:cNvPr id="660" name="Google Shape;660;p130"/>
          <p:cNvPicPr preferRelativeResize="0"/>
          <p:nvPr/>
        </p:nvPicPr>
        <p:blipFill>
          <a:blip r:embed="rId4">
            <a:alphaModFix/>
          </a:blip>
          <a:stretch>
            <a:fillRect/>
          </a:stretch>
        </p:blipFill>
        <p:spPr>
          <a:xfrm>
            <a:off x="1458250" y="1801975"/>
            <a:ext cx="291973" cy="2919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sp>
        <p:nvSpPr>
          <p:cNvPr id="665" name="Google Shape;665;p131"/>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dk1"/>
                </a:solidFill>
                <a:latin typeface="Anybody"/>
                <a:ea typeface="Anybody"/>
                <a:cs typeface="Anybody"/>
                <a:sym typeface="Anybody"/>
              </a:rPr>
              <a:t>Modelos de Datos ​​​​​​​</a:t>
            </a:r>
            <a:endParaRPr b="1" sz="3600">
              <a:solidFill>
                <a:schemeClr val="dk1"/>
              </a:solidFill>
              <a:latin typeface="Anybody"/>
              <a:ea typeface="Anybody"/>
              <a:cs typeface="Anybody"/>
              <a:sym typeface="Anybody"/>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9" name="Shape 669"/>
        <p:cNvGrpSpPr/>
        <p:nvPr/>
      </p:nvGrpSpPr>
      <p:grpSpPr>
        <a:xfrm>
          <a:off x="0" y="0"/>
          <a:ext cx="0" cy="0"/>
          <a:chOff x="0" y="0"/>
          <a:chExt cx="0" cy="0"/>
        </a:xfrm>
      </p:grpSpPr>
      <p:sp>
        <p:nvSpPr>
          <p:cNvPr id="670" name="Google Shape;670;p132"/>
          <p:cNvSpPr/>
          <p:nvPr/>
        </p:nvSpPr>
        <p:spPr>
          <a:xfrm>
            <a:off x="8216100" y="202600"/>
            <a:ext cx="607800" cy="5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1" name="Google Shape;671;p132"/>
          <p:cNvPicPr preferRelativeResize="0"/>
          <p:nvPr/>
        </p:nvPicPr>
        <p:blipFill>
          <a:blip r:embed="rId3">
            <a:alphaModFix/>
          </a:blip>
          <a:stretch>
            <a:fillRect/>
          </a:stretch>
        </p:blipFill>
        <p:spPr>
          <a:xfrm>
            <a:off x="8073968" y="0"/>
            <a:ext cx="1070036" cy="1069049"/>
          </a:xfrm>
          <a:prstGeom prst="rect">
            <a:avLst/>
          </a:prstGeom>
          <a:noFill/>
          <a:ln>
            <a:noFill/>
          </a:ln>
        </p:spPr>
      </p:pic>
      <p:sp>
        <p:nvSpPr>
          <p:cNvPr id="672" name="Google Shape;672;p132"/>
          <p:cNvSpPr txBox="1"/>
          <p:nvPr/>
        </p:nvSpPr>
        <p:spPr>
          <a:xfrm>
            <a:off x="674050" y="1491225"/>
            <a:ext cx="7476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rgbClr val="FFFFFF"/>
              </a:solidFill>
              <a:latin typeface="Anybody"/>
              <a:ea typeface="Anybody"/>
              <a:cs typeface="Anybody"/>
              <a:sym typeface="Anybody"/>
            </a:endParaRPr>
          </a:p>
        </p:txBody>
      </p:sp>
      <p:sp>
        <p:nvSpPr>
          <p:cNvPr id="673" name="Google Shape;673;p132"/>
          <p:cNvSpPr/>
          <p:nvPr/>
        </p:nvSpPr>
        <p:spPr>
          <a:xfrm rot="-313">
            <a:off x="1149150" y="3650563"/>
            <a:ext cx="6598200" cy="4767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nybody"/>
                <a:ea typeface="Anybody"/>
                <a:cs typeface="Anybody"/>
                <a:sym typeface="Anybody"/>
              </a:rPr>
              <a:t>Modelos de copos de nieve</a:t>
            </a:r>
            <a:endParaRPr b="1" sz="2000">
              <a:solidFill>
                <a:srgbClr val="FFFFFF"/>
              </a:solidFill>
              <a:latin typeface="Anybody"/>
              <a:ea typeface="Anybody"/>
              <a:cs typeface="Anybody"/>
              <a:sym typeface="Anybody"/>
            </a:endParaRPr>
          </a:p>
        </p:txBody>
      </p:sp>
      <p:sp>
        <p:nvSpPr>
          <p:cNvPr id="674" name="Google Shape;674;p132"/>
          <p:cNvSpPr/>
          <p:nvPr/>
        </p:nvSpPr>
        <p:spPr>
          <a:xfrm rot="-316">
            <a:off x="1185150" y="2913541"/>
            <a:ext cx="6526200" cy="4767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nybody"/>
                <a:ea typeface="Anybody"/>
                <a:cs typeface="Anybody"/>
                <a:sym typeface="Anybody"/>
              </a:rPr>
              <a:t>Modelos de estrella</a:t>
            </a:r>
            <a:endParaRPr b="1" sz="2000">
              <a:solidFill>
                <a:srgbClr val="FFFFFF"/>
              </a:solidFill>
              <a:latin typeface="Anybody"/>
              <a:ea typeface="Anybody"/>
              <a:cs typeface="Anybody"/>
              <a:sym typeface="Anybody"/>
            </a:endParaRPr>
          </a:p>
        </p:txBody>
      </p:sp>
      <p:sp>
        <p:nvSpPr>
          <p:cNvPr id="675" name="Google Shape;675;p132"/>
          <p:cNvSpPr txBox="1"/>
          <p:nvPr/>
        </p:nvSpPr>
        <p:spPr>
          <a:xfrm>
            <a:off x="1777400" y="754375"/>
            <a:ext cx="7366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sz="1900">
              <a:solidFill>
                <a:srgbClr val="FFFFFF"/>
              </a:solidFill>
              <a:latin typeface="Anybody"/>
              <a:ea typeface="Anybody"/>
              <a:cs typeface="Anybody"/>
              <a:sym typeface="Anybody"/>
            </a:endParaRPr>
          </a:p>
        </p:txBody>
      </p:sp>
      <p:sp>
        <p:nvSpPr>
          <p:cNvPr id="676" name="Google Shape;676;p132"/>
          <p:cNvSpPr txBox="1"/>
          <p:nvPr/>
        </p:nvSpPr>
        <p:spPr>
          <a:xfrm>
            <a:off x="979050" y="1217250"/>
            <a:ext cx="6938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FFFFF"/>
                </a:solidFill>
                <a:latin typeface="Anybody"/>
                <a:ea typeface="Anybody"/>
                <a:cs typeface="Anybody"/>
                <a:sym typeface="Anybody"/>
              </a:rPr>
              <a:t>Los </a:t>
            </a:r>
            <a:r>
              <a:rPr b="1" lang="en" sz="1900">
                <a:solidFill>
                  <a:srgbClr val="1F1F1F"/>
                </a:solidFill>
                <a:highlight>
                  <a:srgbClr val="FFFF01"/>
                </a:highlight>
                <a:latin typeface="Anybody"/>
                <a:ea typeface="Anybody"/>
                <a:cs typeface="Anybody"/>
                <a:sym typeface="Anybody"/>
              </a:rPr>
              <a:t>modelos de datos</a:t>
            </a:r>
            <a:r>
              <a:rPr lang="en" sz="1900">
                <a:solidFill>
                  <a:srgbClr val="FFFFFF"/>
                </a:solidFill>
                <a:latin typeface="Anybody"/>
                <a:ea typeface="Anybody"/>
                <a:cs typeface="Anybody"/>
                <a:sym typeface="Anybody"/>
              </a:rPr>
              <a:t> buscan representar una realidad que es posible representar mediante las entidades que la conforman. Esas entidades quedan representadas en tablas, y pueden ser de dos tipos:</a:t>
            </a:r>
            <a:endParaRPr sz="1900">
              <a:solidFill>
                <a:srgbClr val="FFFFFF"/>
              </a:solidFill>
              <a:latin typeface="Anybody"/>
              <a:ea typeface="Anybody"/>
              <a:cs typeface="Anybody"/>
              <a:sym typeface="Anybod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133"/>
          <p:cNvPicPr preferRelativeResize="0"/>
          <p:nvPr/>
        </p:nvPicPr>
        <p:blipFill rotWithShape="1">
          <a:blip r:embed="rId3">
            <a:alphaModFix/>
          </a:blip>
          <a:srcRect b="0" l="2324" r="0" t="1195"/>
          <a:stretch/>
        </p:blipFill>
        <p:spPr>
          <a:xfrm>
            <a:off x="4657650" y="1038600"/>
            <a:ext cx="3595150" cy="3888301"/>
          </a:xfrm>
          <a:prstGeom prst="rect">
            <a:avLst/>
          </a:prstGeom>
          <a:noFill/>
          <a:ln>
            <a:noFill/>
          </a:ln>
        </p:spPr>
      </p:pic>
      <p:sp>
        <p:nvSpPr>
          <p:cNvPr id="682" name="Google Shape;682;p133"/>
          <p:cNvSpPr txBox="1"/>
          <p:nvPr/>
        </p:nvSpPr>
        <p:spPr>
          <a:xfrm>
            <a:off x="903150" y="1703400"/>
            <a:ext cx="2758800" cy="17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dk1"/>
                </a:solidFill>
                <a:highlight>
                  <a:srgbClr val="FFFF01"/>
                </a:highlight>
                <a:latin typeface="Anybody"/>
                <a:ea typeface="Anybody"/>
                <a:cs typeface="Anybody"/>
                <a:sym typeface="Anybody"/>
              </a:rPr>
              <a:t>Modelo Estrella​​​​​​​</a:t>
            </a:r>
            <a:endParaRPr b="1" sz="3600">
              <a:solidFill>
                <a:schemeClr val="dk1"/>
              </a:solidFill>
              <a:highlight>
                <a:srgbClr val="FFFF01"/>
              </a:highlight>
              <a:latin typeface="Anybody"/>
              <a:ea typeface="Anybody"/>
              <a:cs typeface="Anybody"/>
              <a:sym typeface="Anybod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34"/>
          <p:cNvSpPr txBox="1"/>
          <p:nvPr/>
        </p:nvSpPr>
        <p:spPr>
          <a:xfrm>
            <a:off x="903150" y="1703400"/>
            <a:ext cx="2758800" cy="17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dk1"/>
                </a:solidFill>
                <a:highlight>
                  <a:srgbClr val="FFFF01"/>
                </a:highlight>
                <a:latin typeface="Anybody"/>
                <a:ea typeface="Anybody"/>
                <a:cs typeface="Anybody"/>
                <a:sym typeface="Anybody"/>
              </a:rPr>
              <a:t>Modelo Copo de nieve ​​​​​​​</a:t>
            </a:r>
            <a:endParaRPr b="1" sz="3600">
              <a:solidFill>
                <a:schemeClr val="dk1"/>
              </a:solidFill>
              <a:highlight>
                <a:srgbClr val="FFFF01"/>
              </a:highlight>
              <a:latin typeface="Anybody"/>
              <a:ea typeface="Anybody"/>
              <a:cs typeface="Anybody"/>
              <a:sym typeface="Anybody"/>
            </a:endParaRPr>
          </a:p>
        </p:txBody>
      </p:sp>
      <p:pic>
        <p:nvPicPr>
          <p:cNvPr id="688" name="Google Shape;688;p134"/>
          <p:cNvPicPr preferRelativeResize="0"/>
          <p:nvPr/>
        </p:nvPicPr>
        <p:blipFill>
          <a:blip r:embed="rId3">
            <a:alphaModFix/>
          </a:blip>
          <a:stretch>
            <a:fillRect/>
          </a:stretch>
        </p:blipFill>
        <p:spPr>
          <a:xfrm>
            <a:off x="3739400" y="1051800"/>
            <a:ext cx="5177250" cy="362148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35"/>
          <p:cNvSpPr txBox="1"/>
          <p:nvPr/>
        </p:nvSpPr>
        <p:spPr>
          <a:xfrm>
            <a:off x="603350" y="1703400"/>
            <a:ext cx="2758800" cy="17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dk1"/>
                </a:solidFill>
                <a:highlight>
                  <a:srgbClr val="FFFF01"/>
                </a:highlight>
                <a:latin typeface="Anybody"/>
                <a:ea typeface="Anybody"/>
                <a:cs typeface="Anybody"/>
                <a:sym typeface="Anybody"/>
              </a:rPr>
              <a:t>Modelo Copo de nieve ​​​​​​​</a:t>
            </a:r>
            <a:endParaRPr b="1" sz="3600">
              <a:solidFill>
                <a:schemeClr val="dk1"/>
              </a:solidFill>
              <a:highlight>
                <a:srgbClr val="FFFF01"/>
              </a:highlight>
              <a:latin typeface="Anybody"/>
              <a:ea typeface="Anybody"/>
              <a:cs typeface="Anybody"/>
              <a:sym typeface="Anybody"/>
            </a:endParaRPr>
          </a:p>
        </p:txBody>
      </p:sp>
      <p:pic>
        <p:nvPicPr>
          <p:cNvPr id="694" name="Google Shape;694;p135"/>
          <p:cNvPicPr preferRelativeResize="0"/>
          <p:nvPr/>
        </p:nvPicPr>
        <p:blipFill rotWithShape="1">
          <a:blip r:embed="rId3">
            <a:alphaModFix/>
          </a:blip>
          <a:srcRect b="2028" l="0" r="0" t="0"/>
          <a:stretch/>
        </p:blipFill>
        <p:spPr>
          <a:xfrm>
            <a:off x="3071125" y="1156375"/>
            <a:ext cx="5931151" cy="307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397" name="Shape 397"/>
        <p:cNvGrpSpPr/>
        <p:nvPr/>
      </p:nvGrpSpPr>
      <p:grpSpPr>
        <a:xfrm>
          <a:off x="0" y="0"/>
          <a:ext cx="0" cy="0"/>
          <a:chOff x="0" y="0"/>
          <a:chExt cx="0" cy="0"/>
        </a:xfrm>
      </p:grpSpPr>
      <p:pic>
        <p:nvPicPr>
          <p:cNvPr id="398" name="Google Shape;398;p91"/>
          <p:cNvPicPr preferRelativeResize="0"/>
          <p:nvPr/>
        </p:nvPicPr>
        <p:blipFill rotWithShape="1">
          <a:blip r:embed="rId3">
            <a:alphaModFix/>
          </a:blip>
          <a:srcRect b="0" l="0" r="0" t="0"/>
          <a:stretch/>
        </p:blipFill>
        <p:spPr>
          <a:xfrm>
            <a:off x="-92675" y="-61825"/>
            <a:ext cx="9258501" cy="6160776"/>
          </a:xfrm>
          <a:prstGeom prst="rect">
            <a:avLst/>
          </a:prstGeom>
          <a:noFill/>
          <a:ln>
            <a:noFill/>
          </a:ln>
        </p:spPr>
      </p:pic>
      <p:sp>
        <p:nvSpPr>
          <p:cNvPr id="399" name="Google Shape;399;p91"/>
          <p:cNvSpPr txBox="1"/>
          <p:nvPr/>
        </p:nvSpPr>
        <p:spPr>
          <a:xfrm>
            <a:off x="-12" y="225525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FFFF00"/>
                </a:solidFill>
                <a:latin typeface="Anybody"/>
                <a:ea typeface="Anybody"/>
                <a:cs typeface="Anybody"/>
                <a:sym typeface="Anybody"/>
              </a:rPr>
              <a:t>Optimización de consultas</a:t>
            </a:r>
            <a:endParaRPr b="1" sz="3600">
              <a:solidFill>
                <a:srgbClr val="FFFF00"/>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8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136"/>
          <p:cNvPicPr preferRelativeResize="0"/>
          <p:nvPr/>
        </p:nvPicPr>
        <p:blipFill rotWithShape="1">
          <a:blip r:embed="rId3">
            <a:alphaModFix/>
          </a:blip>
          <a:srcRect b="0" l="0" r="0" t="0"/>
          <a:stretch/>
        </p:blipFill>
        <p:spPr>
          <a:xfrm>
            <a:off x="-92675" y="-61813"/>
            <a:ext cx="9236675" cy="6160762"/>
          </a:xfrm>
          <a:prstGeom prst="rect">
            <a:avLst/>
          </a:prstGeom>
          <a:noFill/>
          <a:ln>
            <a:noFill/>
          </a:ln>
        </p:spPr>
      </p:pic>
      <p:sp>
        <p:nvSpPr>
          <p:cNvPr id="700" name="Google Shape;700;p136"/>
          <p:cNvSpPr txBox="1"/>
          <p:nvPr/>
        </p:nvSpPr>
        <p:spPr>
          <a:xfrm>
            <a:off x="1208100" y="1404450"/>
            <a:ext cx="6727800" cy="233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i="0" sz="4800" u="none" cap="none" strike="noStrike">
              <a:solidFill>
                <a:srgbClr val="FFFF00"/>
              </a:solidFill>
              <a:latin typeface="Anybody ExtraBold"/>
              <a:ea typeface="Anybody ExtraBold"/>
              <a:cs typeface="Anybody ExtraBold"/>
              <a:sym typeface="Anybody ExtraBold"/>
            </a:endParaRPr>
          </a:p>
          <a:p>
            <a:pPr indent="0" lvl="0" marL="0" marR="0" rtl="0" algn="ctr">
              <a:lnSpc>
                <a:spcPct val="100000"/>
              </a:lnSpc>
              <a:spcBef>
                <a:spcPts val="0"/>
              </a:spcBef>
              <a:spcAft>
                <a:spcPts val="0"/>
              </a:spcAft>
              <a:buClr>
                <a:srgbClr val="000000"/>
              </a:buClr>
              <a:buSzPts val="3600"/>
              <a:buFont typeface="Arial"/>
              <a:buNone/>
            </a:pPr>
            <a:r>
              <a:rPr lang="en" sz="4800">
                <a:solidFill>
                  <a:srgbClr val="FFFF00"/>
                </a:solidFill>
                <a:latin typeface="Anybody ExtraBold"/>
                <a:ea typeface="Anybody ExtraBold"/>
                <a:cs typeface="Anybody ExtraBold"/>
                <a:sym typeface="Anybody ExtraBold"/>
              </a:rPr>
              <a:t>¿ P R E G U N T A S ?</a:t>
            </a:r>
            <a:endParaRPr i="0" sz="4800" u="none" cap="none" strike="noStrike">
              <a:solidFill>
                <a:srgbClr val="FFFF00"/>
              </a:solidFill>
              <a:latin typeface="Anybody ExtraBold"/>
              <a:ea typeface="Anybody ExtraBold"/>
              <a:cs typeface="Anybody ExtraBold"/>
              <a:sym typeface="Anybody Extra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704" name="Shape 704"/>
        <p:cNvGrpSpPr/>
        <p:nvPr/>
      </p:nvGrpSpPr>
      <p:grpSpPr>
        <a:xfrm>
          <a:off x="0" y="0"/>
          <a:ext cx="0" cy="0"/>
          <a:chOff x="0" y="0"/>
          <a:chExt cx="0" cy="0"/>
        </a:xfrm>
      </p:grpSpPr>
      <p:sp>
        <p:nvSpPr>
          <p:cNvPr id="705" name="Google Shape;705;p137"/>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5000">
                <a:solidFill>
                  <a:schemeClr val="dk1"/>
                </a:solidFill>
                <a:latin typeface="Anybody"/>
                <a:ea typeface="Anybody"/>
                <a:cs typeface="Anybody"/>
                <a:sym typeface="Anybody"/>
              </a:rPr>
              <a:t>Resumen</a:t>
            </a:r>
            <a:endParaRPr b="1" i="0" sz="5000" u="none" cap="none" strike="noStrike">
              <a:solidFill>
                <a:schemeClr val="dk1"/>
              </a:solidFill>
              <a:latin typeface="Anybody"/>
              <a:ea typeface="Anybody"/>
              <a:cs typeface="Anybody"/>
              <a:sym typeface="Anybod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9" name="Shape 709"/>
        <p:cNvGrpSpPr/>
        <p:nvPr/>
      </p:nvGrpSpPr>
      <p:grpSpPr>
        <a:xfrm>
          <a:off x="0" y="0"/>
          <a:ext cx="0" cy="0"/>
          <a:chOff x="0" y="0"/>
          <a:chExt cx="0" cy="0"/>
        </a:xfrm>
      </p:grpSpPr>
      <p:sp>
        <p:nvSpPr>
          <p:cNvPr id="710" name="Google Shape;710;p138"/>
          <p:cNvSpPr txBox="1"/>
          <p:nvPr/>
        </p:nvSpPr>
        <p:spPr>
          <a:xfrm>
            <a:off x="862800" y="433500"/>
            <a:ext cx="7418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 sz="2200" u="none" cap="none" strike="noStrike">
                <a:solidFill>
                  <a:srgbClr val="000000"/>
                </a:solidFill>
                <a:latin typeface="Lato"/>
                <a:ea typeface="Lato"/>
                <a:cs typeface="Lato"/>
                <a:sym typeface="Lato"/>
              </a:rPr>
              <a:t>Resumen </a:t>
            </a:r>
            <a:endParaRPr b="1" i="0" sz="2200" u="none" cap="none" strike="noStrike">
              <a:solidFill>
                <a:srgbClr val="000000"/>
              </a:solidFill>
              <a:latin typeface="Lato"/>
              <a:ea typeface="Lato"/>
              <a:cs typeface="Lato"/>
              <a:sym typeface="Lato"/>
            </a:endParaRPr>
          </a:p>
        </p:txBody>
      </p:sp>
      <p:grpSp>
        <p:nvGrpSpPr>
          <p:cNvPr id="711" name="Google Shape;711;p138"/>
          <p:cNvGrpSpPr/>
          <p:nvPr/>
        </p:nvGrpSpPr>
        <p:grpSpPr>
          <a:xfrm>
            <a:off x="127902" y="1129250"/>
            <a:ext cx="8656698" cy="770400"/>
            <a:chOff x="127902" y="1129250"/>
            <a:chExt cx="8656698" cy="770400"/>
          </a:xfrm>
        </p:grpSpPr>
        <p:sp>
          <p:nvSpPr>
            <p:cNvPr id="712" name="Google Shape;712;p138"/>
            <p:cNvSpPr txBox="1"/>
            <p:nvPr/>
          </p:nvSpPr>
          <p:spPr>
            <a:xfrm>
              <a:off x="459600" y="1129250"/>
              <a:ext cx="8325000" cy="770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latin typeface="Work Sans Light"/>
                <a:ea typeface="Work Sans Light"/>
                <a:cs typeface="Work Sans Light"/>
                <a:sym typeface="Work Sans Light"/>
              </a:endParaRPr>
            </a:p>
          </p:txBody>
        </p:sp>
        <p:pic>
          <p:nvPicPr>
            <p:cNvPr id="713" name="Google Shape;713;p138"/>
            <p:cNvPicPr preferRelativeResize="0"/>
            <p:nvPr/>
          </p:nvPicPr>
          <p:blipFill rotWithShape="1">
            <a:blip r:embed="rId3">
              <a:alphaModFix/>
            </a:blip>
            <a:srcRect b="0" l="0" r="0" t="0"/>
            <a:stretch/>
          </p:blipFill>
          <p:spPr>
            <a:xfrm>
              <a:off x="127902" y="1244277"/>
              <a:ext cx="278250" cy="278250"/>
            </a:xfrm>
            <a:prstGeom prst="rect">
              <a:avLst/>
            </a:prstGeom>
            <a:noFill/>
            <a:ln>
              <a:noFill/>
            </a:ln>
          </p:spPr>
        </p:pic>
      </p:grpSp>
      <p:grpSp>
        <p:nvGrpSpPr>
          <p:cNvPr id="714" name="Google Shape;714;p138"/>
          <p:cNvGrpSpPr/>
          <p:nvPr/>
        </p:nvGrpSpPr>
        <p:grpSpPr>
          <a:xfrm>
            <a:off x="127902" y="2360991"/>
            <a:ext cx="8656698" cy="770400"/>
            <a:chOff x="127902" y="1801341"/>
            <a:chExt cx="8656698" cy="770400"/>
          </a:xfrm>
        </p:grpSpPr>
        <p:pic>
          <p:nvPicPr>
            <p:cNvPr id="715" name="Google Shape;715;p138"/>
            <p:cNvPicPr preferRelativeResize="0"/>
            <p:nvPr/>
          </p:nvPicPr>
          <p:blipFill rotWithShape="1">
            <a:blip r:embed="rId3">
              <a:alphaModFix/>
            </a:blip>
            <a:srcRect b="0" l="0" r="0" t="0"/>
            <a:stretch/>
          </p:blipFill>
          <p:spPr>
            <a:xfrm>
              <a:off x="127902" y="1934502"/>
              <a:ext cx="278250" cy="278250"/>
            </a:xfrm>
            <a:prstGeom prst="rect">
              <a:avLst/>
            </a:prstGeom>
            <a:noFill/>
            <a:ln>
              <a:noFill/>
            </a:ln>
          </p:spPr>
        </p:pic>
        <p:sp>
          <p:nvSpPr>
            <p:cNvPr id="716" name="Google Shape;716;p138"/>
            <p:cNvSpPr txBox="1"/>
            <p:nvPr/>
          </p:nvSpPr>
          <p:spPr>
            <a:xfrm>
              <a:off x="459600" y="1801341"/>
              <a:ext cx="8325000" cy="77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highlight>
                  <a:schemeClr val="lt1"/>
                </a:highlight>
                <a:latin typeface="Work Sans Light"/>
                <a:ea typeface="Work Sans Light"/>
                <a:cs typeface="Work Sans Light"/>
                <a:sym typeface="Work Sans Light"/>
              </a:endParaRPr>
            </a:p>
          </p:txBody>
        </p:sp>
      </p:grpSp>
      <p:grpSp>
        <p:nvGrpSpPr>
          <p:cNvPr id="717" name="Google Shape;717;p138"/>
          <p:cNvGrpSpPr/>
          <p:nvPr/>
        </p:nvGrpSpPr>
        <p:grpSpPr>
          <a:xfrm>
            <a:off x="127902" y="3592750"/>
            <a:ext cx="8656698" cy="590700"/>
            <a:chOff x="127902" y="2891100"/>
            <a:chExt cx="8656698" cy="590700"/>
          </a:xfrm>
        </p:grpSpPr>
        <p:pic>
          <p:nvPicPr>
            <p:cNvPr id="718" name="Google Shape;718;p138"/>
            <p:cNvPicPr preferRelativeResize="0"/>
            <p:nvPr/>
          </p:nvPicPr>
          <p:blipFill rotWithShape="1">
            <a:blip r:embed="rId3">
              <a:alphaModFix/>
            </a:blip>
            <a:srcRect b="0" l="0" r="0" t="0"/>
            <a:stretch/>
          </p:blipFill>
          <p:spPr>
            <a:xfrm>
              <a:off x="127902" y="2996302"/>
              <a:ext cx="278250" cy="278250"/>
            </a:xfrm>
            <a:prstGeom prst="rect">
              <a:avLst/>
            </a:prstGeom>
            <a:noFill/>
            <a:ln>
              <a:noFill/>
            </a:ln>
          </p:spPr>
        </p:pic>
        <p:sp>
          <p:nvSpPr>
            <p:cNvPr id="719" name="Google Shape;719;p138"/>
            <p:cNvSpPr txBox="1"/>
            <p:nvPr/>
          </p:nvSpPr>
          <p:spPr>
            <a:xfrm>
              <a:off x="459600" y="2891100"/>
              <a:ext cx="8325000" cy="59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2000">
                <a:solidFill>
                  <a:schemeClr val="dk1"/>
                </a:solidFill>
                <a:highlight>
                  <a:schemeClr val="lt1"/>
                </a:highlight>
                <a:latin typeface="Lato Light"/>
                <a:ea typeface="Lato Light"/>
                <a:cs typeface="Lato Light"/>
                <a:sym typeface="Lato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14"/>
                                        </p:tgtEl>
                                        <p:attrNameLst>
                                          <p:attrName>style.visibility</p:attrName>
                                        </p:attrNameLst>
                                      </p:cBhvr>
                                      <p:to>
                                        <p:strVal val="visible"/>
                                      </p:to>
                                    </p:set>
                                    <p:anim calcmode="lin" valueType="num">
                                      <p:cBhvr additive="base">
                                        <p:cTn dur="1000"/>
                                        <p:tgtEl>
                                          <p:spTgt spid="7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1000"/>
                                        <p:tgtEl>
                                          <p:spTgt spid="7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3" name="Shape 723"/>
        <p:cNvGrpSpPr/>
        <p:nvPr/>
      </p:nvGrpSpPr>
      <p:grpSpPr>
        <a:xfrm>
          <a:off x="0" y="0"/>
          <a:ext cx="0" cy="0"/>
          <a:chOff x="0" y="0"/>
          <a:chExt cx="0" cy="0"/>
        </a:xfrm>
      </p:grpSpPr>
      <p:sp>
        <p:nvSpPr>
          <p:cNvPr id="724" name="Google Shape;724;p139"/>
          <p:cNvSpPr txBox="1"/>
          <p:nvPr/>
        </p:nvSpPr>
        <p:spPr>
          <a:xfrm flipH="1" rot="-60343">
            <a:off x="1674899" y="923272"/>
            <a:ext cx="5794193" cy="1597744"/>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n" sz="5400">
                <a:solidFill>
                  <a:srgbClr val="222222"/>
                </a:solidFill>
                <a:latin typeface="Anybody"/>
                <a:ea typeface="Anybody"/>
                <a:cs typeface="Anybody"/>
                <a:sym typeface="Anybody"/>
              </a:rPr>
              <a:t>¿Alguien dijo Homework?</a:t>
            </a:r>
            <a:endParaRPr sz="5400">
              <a:solidFill>
                <a:srgbClr val="222222"/>
              </a:solidFill>
              <a:latin typeface="Anybody Black"/>
              <a:ea typeface="Anybody Black"/>
              <a:cs typeface="Anybody Black"/>
              <a:sym typeface="Anybody Black"/>
            </a:endParaRPr>
          </a:p>
        </p:txBody>
      </p:sp>
      <p:sp>
        <p:nvSpPr>
          <p:cNvPr id="725" name="Google Shape;725;p139"/>
          <p:cNvSpPr/>
          <p:nvPr/>
        </p:nvSpPr>
        <p:spPr>
          <a:xfrm rot="59969">
            <a:off x="1828840" y="2398999"/>
            <a:ext cx="5486335" cy="457272"/>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pic>
        <p:nvPicPr>
          <p:cNvPr id="726" name="Google Shape;726;p139"/>
          <p:cNvPicPr preferRelativeResize="0"/>
          <p:nvPr/>
        </p:nvPicPr>
        <p:blipFill>
          <a:blip r:embed="rId4">
            <a:alphaModFix/>
          </a:blip>
          <a:stretch>
            <a:fillRect/>
          </a:stretch>
        </p:blipFill>
        <p:spPr>
          <a:xfrm>
            <a:off x="3635026" y="2351175"/>
            <a:ext cx="2315198" cy="20514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pic>
        <p:nvPicPr>
          <p:cNvPr id="731" name="Google Shape;731;p140"/>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732" name="Google Shape;732;p140"/>
          <p:cNvSpPr txBox="1"/>
          <p:nvPr/>
        </p:nvSpPr>
        <p:spPr>
          <a:xfrm>
            <a:off x="4152625" y="1811975"/>
            <a:ext cx="4393200" cy="4617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b="1" lang="en" sz="2400">
                <a:solidFill>
                  <a:srgbClr val="FAFAFA"/>
                </a:solidFill>
                <a:latin typeface="Anybody"/>
                <a:ea typeface="Anybody"/>
                <a:cs typeface="Anybody"/>
                <a:sym typeface="Anybody"/>
              </a:rPr>
              <a:t>Próxima lecture</a:t>
            </a:r>
            <a:endParaRPr b="1" sz="2400">
              <a:solidFill>
                <a:srgbClr val="FAFAFA"/>
              </a:solidFill>
              <a:latin typeface="Anybody"/>
              <a:ea typeface="Anybody"/>
              <a:cs typeface="Anybody"/>
              <a:sym typeface="Anybody"/>
            </a:endParaRPr>
          </a:p>
        </p:txBody>
      </p:sp>
      <p:sp>
        <p:nvSpPr>
          <p:cNvPr id="733" name="Google Shape;733;p140"/>
          <p:cNvSpPr txBox="1"/>
          <p:nvPr/>
        </p:nvSpPr>
        <p:spPr>
          <a:xfrm>
            <a:off x="4152613" y="2140800"/>
            <a:ext cx="4771800" cy="5694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n" sz="3100">
                <a:solidFill>
                  <a:srgbClr val="FFFF01"/>
                </a:solidFill>
                <a:latin typeface="Anybody Black"/>
                <a:ea typeface="Anybody Black"/>
                <a:cs typeface="Anybody Black"/>
                <a:sym typeface="Anybody Black"/>
              </a:rPr>
              <a:t>Triggers</a:t>
            </a:r>
            <a:endParaRPr sz="3100">
              <a:solidFill>
                <a:srgbClr val="FFFF01"/>
              </a:solidFill>
              <a:latin typeface="Anybody Black"/>
              <a:ea typeface="Anybody Black"/>
              <a:cs typeface="Anybody Black"/>
              <a:sym typeface="Anybody Black"/>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737" name="Shape 737"/>
        <p:cNvGrpSpPr/>
        <p:nvPr/>
      </p:nvGrpSpPr>
      <p:grpSpPr>
        <a:xfrm>
          <a:off x="0" y="0"/>
          <a:ext cx="0" cy="0"/>
          <a:chOff x="0" y="0"/>
          <a:chExt cx="0" cy="0"/>
        </a:xfrm>
      </p:grpSpPr>
      <p:sp>
        <p:nvSpPr>
          <p:cNvPr id="738" name="Google Shape;738;p141"/>
          <p:cNvSpPr txBox="1"/>
          <p:nvPr/>
        </p:nvSpPr>
        <p:spPr>
          <a:xfrm>
            <a:off x="696550" y="2829288"/>
            <a:ext cx="2915100" cy="6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¡Feedback!</a:t>
            </a:r>
            <a:endParaRPr b="1" i="0" sz="3600" u="none" cap="none" strike="noStrike">
              <a:solidFill>
                <a:srgbClr val="000000"/>
              </a:solidFill>
              <a:latin typeface="Work Sans"/>
              <a:ea typeface="Work Sans"/>
              <a:cs typeface="Work Sans"/>
              <a:sym typeface="Work Sans"/>
            </a:endParaRPr>
          </a:p>
        </p:txBody>
      </p:sp>
      <p:grpSp>
        <p:nvGrpSpPr>
          <p:cNvPr id="739" name="Google Shape;739;p141"/>
          <p:cNvGrpSpPr/>
          <p:nvPr/>
        </p:nvGrpSpPr>
        <p:grpSpPr>
          <a:xfrm>
            <a:off x="1604497" y="1676713"/>
            <a:ext cx="1099200" cy="1099200"/>
            <a:chOff x="1683297" y="1643325"/>
            <a:chExt cx="1099200" cy="1099200"/>
          </a:xfrm>
        </p:grpSpPr>
        <p:sp>
          <p:nvSpPr>
            <p:cNvPr id="740" name="Google Shape;740;p141"/>
            <p:cNvSpPr/>
            <p:nvPr/>
          </p:nvSpPr>
          <p:spPr>
            <a:xfrm>
              <a:off x="1683297" y="1643325"/>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1" name="Google Shape;741;p141"/>
            <p:cNvPicPr preferRelativeResize="0"/>
            <p:nvPr/>
          </p:nvPicPr>
          <p:blipFill rotWithShape="1">
            <a:blip r:embed="rId3">
              <a:alphaModFix/>
            </a:blip>
            <a:srcRect b="0" l="0" r="0" t="0"/>
            <a:stretch/>
          </p:blipFill>
          <p:spPr>
            <a:xfrm>
              <a:off x="1793892" y="1753903"/>
              <a:ext cx="878000" cy="878062"/>
            </a:xfrm>
            <a:prstGeom prst="rect">
              <a:avLst/>
            </a:prstGeom>
            <a:noFill/>
            <a:ln>
              <a:noFill/>
            </a:ln>
          </p:spPr>
        </p:pic>
      </p:grpSp>
      <p:sp>
        <p:nvSpPr>
          <p:cNvPr id="742" name="Google Shape;742;p141"/>
          <p:cNvSpPr txBox="1"/>
          <p:nvPr/>
        </p:nvSpPr>
        <p:spPr>
          <a:xfrm>
            <a:off x="4164350" y="2252725"/>
            <a:ext cx="44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Work Sans SemiBold"/>
                <a:ea typeface="Work Sans SemiBold"/>
                <a:cs typeface="Work Sans SemiBold"/>
                <a:sym typeface="Work Sans SemiBold"/>
              </a:rPr>
              <a:t>Dispones de un </a:t>
            </a:r>
            <a:r>
              <a:rPr lang="en" sz="2200">
                <a:solidFill>
                  <a:schemeClr val="hlink"/>
                </a:solidFill>
                <a:uFill>
                  <a:noFill/>
                </a:uFill>
                <a:latin typeface="Work Sans SemiBold"/>
                <a:ea typeface="Work Sans SemiBold"/>
                <a:cs typeface="Work Sans SemiBold"/>
                <a:sym typeface="Work Sans SemiBold"/>
                <a:hlinkClick r:id="rId4"/>
              </a:rPr>
              <a:t>formulario </a:t>
            </a:r>
            <a:r>
              <a:rPr lang="en" sz="2200">
                <a:latin typeface="Work Sans SemiBold"/>
                <a:ea typeface="Work Sans SemiBold"/>
                <a:cs typeface="Work Sans SemiBold"/>
                <a:sym typeface="Work Sans SemiBold"/>
              </a:rPr>
              <a:t>en:</a:t>
            </a:r>
            <a:endParaRPr sz="2200">
              <a:latin typeface="Work Sans SemiBold"/>
              <a:ea typeface="Work Sans SemiBold"/>
              <a:cs typeface="Work Sans SemiBold"/>
              <a:sym typeface="Work Sans SemiBold"/>
            </a:endParaRPr>
          </a:p>
        </p:txBody>
      </p:sp>
      <p:grpSp>
        <p:nvGrpSpPr>
          <p:cNvPr id="743" name="Google Shape;743;p141"/>
          <p:cNvGrpSpPr/>
          <p:nvPr/>
        </p:nvGrpSpPr>
        <p:grpSpPr>
          <a:xfrm>
            <a:off x="4839626" y="2898075"/>
            <a:ext cx="4119208" cy="461700"/>
            <a:chOff x="4839626" y="2267800"/>
            <a:chExt cx="4119208" cy="461700"/>
          </a:xfrm>
        </p:grpSpPr>
        <p:pic>
          <p:nvPicPr>
            <p:cNvPr id="744" name="Google Shape;744;p141"/>
            <p:cNvPicPr preferRelativeResize="0"/>
            <p:nvPr/>
          </p:nvPicPr>
          <p:blipFill rotWithShape="1">
            <a:blip r:embed="rId5">
              <a:alphaModFix/>
            </a:blip>
            <a:srcRect b="0" l="0" r="0" t="0"/>
            <a:stretch/>
          </p:blipFill>
          <p:spPr>
            <a:xfrm>
              <a:off x="4839626" y="2321175"/>
              <a:ext cx="352125" cy="354966"/>
            </a:xfrm>
            <a:prstGeom prst="rect">
              <a:avLst/>
            </a:prstGeom>
            <a:noFill/>
            <a:ln>
              <a:noFill/>
            </a:ln>
          </p:spPr>
        </p:pic>
        <p:sp>
          <p:nvSpPr>
            <p:cNvPr id="745" name="Google Shape;745;p141"/>
            <p:cNvSpPr txBox="1"/>
            <p:nvPr/>
          </p:nvSpPr>
          <p:spPr>
            <a:xfrm>
              <a:off x="5191733" y="2267800"/>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Homeworks</a:t>
              </a:r>
              <a:endParaRPr sz="1800">
                <a:latin typeface="Work Sans Medium"/>
                <a:ea typeface="Work Sans Medium"/>
                <a:cs typeface="Work Sans Medium"/>
                <a:sym typeface="Work Sans Medium"/>
              </a:endParaRPr>
            </a:p>
          </p:txBody>
        </p:sp>
      </p:grpSp>
      <p:grpSp>
        <p:nvGrpSpPr>
          <p:cNvPr id="746" name="Google Shape;746;p141"/>
          <p:cNvGrpSpPr/>
          <p:nvPr/>
        </p:nvGrpSpPr>
        <p:grpSpPr>
          <a:xfrm>
            <a:off x="4839626" y="3566763"/>
            <a:ext cx="4119208" cy="461700"/>
            <a:chOff x="4839626" y="2791625"/>
            <a:chExt cx="4119208" cy="461700"/>
          </a:xfrm>
        </p:grpSpPr>
        <p:pic>
          <p:nvPicPr>
            <p:cNvPr id="747" name="Google Shape;747;p141"/>
            <p:cNvPicPr preferRelativeResize="0"/>
            <p:nvPr/>
          </p:nvPicPr>
          <p:blipFill rotWithShape="1">
            <a:blip r:embed="rId5">
              <a:alphaModFix/>
            </a:blip>
            <a:srcRect b="0" l="0" r="0" t="0"/>
            <a:stretch/>
          </p:blipFill>
          <p:spPr>
            <a:xfrm>
              <a:off x="4839626" y="2844992"/>
              <a:ext cx="352125" cy="354966"/>
            </a:xfrm>
            <a:prstGeom prst="rect">
              <a:avLst/>
            </a:prstGeom>
            <a:noFill/>
            <a:ln>
              <a:noFill/>
            </a:ln>
          </p:spPr>
        </p:pic>
        <p:sp>
          <p:nvSpPr>
            <p:cNvPr id="748" name="Google Shape;748;p141"/>
            <p:cNvSpPr txBox="1"/>
            <p:nvPr/>
          </p:nvSpPr>
          <p:spPr>
            <a:xfrm>
              <a:off x="5191733" y="27916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Guías de clase</a:t>
              </a:r>
              <a:endParaRPr sz="1800">
                <a:latin typeface="Work Sans Medium"/>
                <a:ea typeface="Work Sans Medium"/>
                <a:cs typeface="Work Sans Medium"/>
                <a:sym typeface="Work Sans Medium"/>
              </a:endParaRPr>
            </a:p>
          </p:txBody>
        </p:sp>
      </p:grpSp>
      <p:grpSp>
        <p:nvGrpSpPr>
          <p:cNvPr id="749" name="Google Shape;749;p141"/>
          <p:cNvGrpSpPr/>
          <p:nvPr/>
        </p:nvGrpSpPr>
        <p:grpSpPr>
          <a:xfrm>
            <a:off x="4839626" y="4235475"/>
            <a:ext cx="4119208" cy="461700"/>
            <a:chOff x="4839626" y="3368825"/>
            <a:chExt cx="4119208" cy="461700"/>
          </a:xfrm>
        </p:grpSpPr>
        <p:pic>
          <p:nvPicPr>
            <p:cNvPr id="750" name="Google Shape;750;p141"/>
            <p:cNvPicPr preferRelativeResize="0"/>
            <p:nvPr/>
          </p:nvPicPr>
          <p:blipFill rotWithShape="1">
            <a:blip r:embed="rId5">
              <a:alphaModFix/>
            </a:blip>
            <a:srcRect b="0" l="0" r="0" t="0"/>
            <a:stretch/>
          </p:blipFill>
          <p:spPr>
            <a:xfrm>
              <a:off x="4839626" y="3422184"/>
              <a:ext cx="352125" cy="354966"/>
            </a:xfrm>
            <a:prstGeom prst="rect">
              <a:avLst/>
            </a:prstGeom>
            <a:noFill/>
            <a:ln>
              <a:noFill/>
            </a:ln>
          </p:spPr>
        </p:pic>
        <p:sp>
          <p:nvSpPr>
            <p:cNvPr id="751" name="Google Shape;751;p141"/>
            <p:cNvSpPr txBox="1"/>
            <p:nvPr/>
          </p:nvSpPr>
          <p:spPr>
            <a:xfrm>
              <a:off x="5191733" y="33688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Slack</a:t>
              </a:r>
              <a:endParaRPr sz="1800">
                <a:latin typeface="Work Sans Medium"/>
                <a:ea typeface="Work Sans Medium"/>
                <a:cs typeface="Work Sans Medium"/>
                <a:sym typeface="Work Sans Medium"/>
              </a:endParaRPr>
            </a:p>
          </p:txBody>
        </p:sp>
      </p:grpSp>
      <p:sp>
        <p:nvSpPr>
          <p:cNvPr id="752" name="Google Shape;752;p141"/>
          <p:cNvSpPr txBox="1"/>
          <p:nvPr/>
        </p:nvSpPr>
        <p:spPr>
          <a:xfrm flipH="1">
            <a:off x="6057650" y="1560675"/>
            <a:ext cx="2205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Work Sans Medium"/>
                <a:ea typeface="Work Sans Medium"/>
                <a:cs typeface="Work Sans Medium"/>
                <a:sym typeface="Work Sans Medium"/>
              </a:rPr>
              <a:t>Click on me</a:t>
            </a:r>
            <a:endParaRPr sz="1800">
              <a:solidFill>
                <a:srgbClr val="666666"/>
              </a:solidFill>
              <a:latin typeface="Work Sans Medium"/>
              <a:ea typeface="Work Sans Medium"/>
              <a:cs typeface="Work Sans Medium"/>
              <a:sym typeface="Work Sans Medium"/>
            </a:endParaRPr>
          </a:p>
        </p:txBody>
      </p:sp>
      <p:sp>
        <p:nvSpPr>
          <p:cNvPr id="753" name="Google Shape;753;p141"/>
          <p:cNvSpPr/>
          <p:nvPr/>
        </p:nvSpPr>
        <p:spPr>
          <a:xfrm rot="10800000">
            <a:off x="735275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
        <p:nvSpPr>
          <p:cNvPr id="754" name="Google Shape;754;p141"/>
          <p:cNvSpPr/>
          <p:nvPr/>
        </p:nvSpPr>
        <p:spPr>
          <a:xfrm flipH="1" rot="10800000">
            <a:off x="673080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758" name="Shape 758"/>
        <p:cNvGrpSpPr/>
        <p:nvPr/>
      </p:nvGrpSpPr>
      <p:grpSpPr>
        <a:xfrm>
          <a:off x="0" y="0"/>
          <a:ext cx="0" cy="0"/>
          <a:chOff x="0" y="0"/>
          <a:chExt cx="0" cy="0"/>
        </a:xfrm>
      </p:grpSpPr>
      <p:sp>
        <p:nvSpPr>
          <p:cNvPr id="759" name="Google Shape;759;p142"/>
          <p:cNvSpPr/>
          <p:nvPr/>
        </p:nvSpPr>
        <p:spPr>
          <a:xfrm>
            <a:off x="0" y="0"/>
            <a:ext cx="9144000" cy="10119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p142"/>
          <p:cNvPicPr preferRelativeResize="0"/>
          <p:nvPr/>
        </p:nvPicPr>
        <p:blipFill rotWithShape="1">
          <a:blip r:embed="rId3">
            <a:alphaModFix/>
          </a:blip>
          <a:srcRect b="0" l="6433" r="10551" t="0"/>
          <a:stretch/>
        </p:blipFill>
        <p:spPr>
          <a:xfrm>
            <a:off x="1737975" y="1128000"/>
            <a:ext cx="5668049" cy="2655301"/>
          </a:xfrm>
          <a:prstGeom prst="rect">
            <a:avLst/>
          </a:prstGeom>
          <a:noFill/>
          <a:ln>
            <a:noFill/>
          </a:ln>
        </p:spPr>
      </p:pic>
      <p:pic>
        <p:nvPicPr>
          <p:cNvPr id="761" name="Google Shape;761;p142">
            <a:hlinkClick r:id="rId4"/>
          </p:cNvPr>
          <p:cNvPicPr preferRelativeResize="0"/>
          <p:nvPr/>
        </p:nvPicPr>
        <p:blipFill rotWithShape="1">
          <a:blip r:embed="rId5">
            <a:alphaModFix/>
          </a:blip>
          <a:srcRect b="0" l="0" r="0" t="0"/>
          <a:stretch/>
        </p:blipFill>
        <p:spPr>
          <a:xfrm>
            <a:off x="1523850" y="3783308"/>
            <a:ext cx="354971" cy="358486"/>
          </a:xfrm>
          <a:prstGeom prst="rect">
            <a:avLst/>
          </a:prstGeom>
          <a:noFill/>
          <a:ln>
            <a:noFill/>
          </a:ln>
        </p:spPr>
      </p:pic>
      <p:pic>
        <p:nvPicPr>
          <p:cNvPr id="762" name="Google Shape;762;p142">
            <a:hlinkClick r:id="rId6"/>
          </p:cNvPr>
          <p:cNvPicPr preferRelativeResize="0"/>
          <p:nvPr/>
        </p:nvPicPr>
        <p:blipFill rotWithShape="1">
          <a:blip r:embed="rId7">
            <a:alphaModFix/>
          </a:blip>
          <a:srcRect b="0" l="0" r="0" t="0"/>
          <a:stretch/>
        </p:blipFill>
        <p:spPr>
          <a:xfrm>
            <a:off x="2557413" y="3785065"/>
            <a:ext cx="354971" cy="354971"/>
          </a:xfrm>
          <a:prstGeom prst="rect">
            <a:avLst/>
          </a:prstGeom>
          <a:noFill/>
          <a:ln>
            <a:noFill/>
          </a:ln>
        </p:spPr>
      </p:pic>
      <p:pic>
        <p:nvPicPr>
          <p:cNvPr id="763" name="Google Shape;763;p142">
            <a:hlinkClick r:id="rId8"/>
          </p:cNvPr>
          <p:cNvPicPr preferRelativeResize="0"/>
          <p:nvPr/>
        </p:nvPicPr>
        <p:blipFill rotWithShape="1">
          <a:blip r:embed="rId9">
            <a:alphaModFix/>
          </a:blip>
          <a:srcRect b="0" l="0" r="0" t="0"/>
          <a:stretch/>
        </p:blipFill>
        <p:spPr>
          <a:xfrm>
            <a:off x="3733469" y="3783308"/>
            <a:ext cx="354971" cy="358486"/>
          </a:xfrm>
          <a:prstGeom prst="rect">
            <a:avLst/>
          </a:prstGeom>
          <a:noFill/>
          <a:ln>
            <a:noFill/>
          </a:ln>
        </p:spPr>
      </p:pic>
      <p:pic>
        <p:nvPicPr>
          <p:cNvPr id="764" name="Google Shape;764;p142">
            <a:hlinkClick r:id="rId10"/>
          </p:cNvPr>
          <p:cNvPicPr preferRelativeResize="0"/>
          <p:nvPr/>
        </p:nvPicPr>
        <p:blipFill rotWithShape="1">
          <a:blip r:embed="rId11">
            <a:alphaModFix/>
          </a:blip>
          <a:srcRect b="0" l="0" r="0" t="0"/>
          <a:stretch/>
        </p:blipFill>
        <p:spPr>
          <a:xfrm>
            <a:off x="4909554" y="3783307"/>
            <a:ext cx="354971" cy="358486"/>
          </a:xfrm>
          <a:prstGeom prst="rect">
            <a:avLst/>
          </a:prstGeom>
          <a:noFill/>
          <a:ln>
            <a:noFill/>
          </a:ln>
        </p:spPr>
      </p:pic>
      <p:pic>
        <p:nvPicPr>
          <p:cNvPr id="765" name="Google Shape;765;p142">
            <a:hlinkClick r:id="rId12"/>
          </p:cNvPr>
          <p:cNvPicPr preferRelativeResize="0"/>
          <p:nvPr/>
        </p:nvPicPr>
        <p:blipFill rotWithShape="1">
          <a:blip r:embed="rId13">
            <a:alphaModFix/>
          </a:blip>
          <a:srcRect b="0" l="0" r="0" t="0"/>
          <a:stretch/>
        </p:blipFill>
        <p:spPr>
          <a:xfrm>
            <a:off x="6085623" y="3785066"/>
            <a:ext cx="358486" cy="354971"/>
          </a:xfrm>
          <a:prstGeom prst="rect">
            <a:avLst/>
          </a:prstGeom>
          <a:noFill/>
          <a:ln>
            <a:noFill/>
          </a:ln>
        </p:spPr>
      </p:pic>
      <p:pic>
        <p:nvPicPr>
          <p:cNvPr id="766" name="Google Shape;766;p142">
            <a:hlinkClick r:id="rId14"/>
          </p:cNvPr>
          <p:cNvPicPr preferRelativeResize="0"/>
          <p:nvPr/>
        </p:nvPicPr>
        <p:blipFill rotWithShape="1">
          <a:blip r:embed="rId15">
            <a:alphaModFix/>
          </a:blip>
          <a:srcRect b="0" l="0" r="0" t="0"/>
          <a:stretch/>
        </p:blipFill>
        <p:spPr>
          <a:xfrm>
            <a:off x="7265188" y="3785063"/>
            <a:ext cx="354971" cy="3549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92"/>
          <p:cNvSpPr txBox="1"/>
          <p:nvPr/>
        </p:nvSpPr>
        <p:spPr>
          <a:xfrm>
            <a:off x="1024725" y="984513"/>
            <a:ext cx="7240500" cy="190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2800">
                <a:latin typeface="Inter"/>
                <a:ea typeface="Inter"/>
                <a:cs typeface="Inter"/>
                <a:sym typeface="Inter"/>
              </a:rPr>
              <a:t>La optimización de consultas es de gran importancia para el rendimiento de una base de datos relacional, especialmente para la </a:t>
            </a:r>
            <a:r>
              <a:rPr b="1" lang="en" sz="2800">
                <a:latin typeface="Inter"/>
                <a:ea typeface="Inter"/>
                <a:cs typeface="Inter"/>
                <a:sym typeface="Inter"/>
              </a:rPr>
              <a:t>ejecución de sentencias SQL </a:t>
            </a:r>
            <a:r>
              <a:rPr lang="en" sz="2800">
                <a:latin typeface="Inter"/>
                <a:ea typeface="Inter"/>
                <a:cs typeface="Inter"/>
                <a:sym typeface="Inter"/>
              </a:rPr>
              <a:t>complejas. Un </a:t>
            </a:r>
            <a:r>
              <a:rPr b="1" lang="en" sz="2800">
                <a:highlight>
                  <a:srgbClr val="FFFF00"/>
                </a:highlight>
                <a:latin typeface="Inter"/>
                <a:ea typeface="Inter"/>
                <a:cs typeface="Inter"/>
                <a:sym typeface="Inter"/>
              </a:rPr>
              <a:t>optimizador de consultas </a:t>
            </a:r>
            <a:r>
              <a:rPr lang="en" sz="2800">
                <a:latin typeface="Inter"/>
                <a:ea typeface="Inter"/>
                <a:cs typeface="Inter"/>
                <a:sym typeface="Inter"/>
              </a:rPr>
              <a:t>decide los mejores métodos para implementar cada consulta.</a:t>
            </a:r>
            <a:endParaRPr i="0" sz="2800" u="none" cap="none" strike="noStrike">
              <a:solidFill>
                <a:srgbClr val="000000"/>
              </a:solidFill>
              <a:latin typeface="Inter"/>
              <a:ea typeface="Inter"/>
              <a:cs typeface="Inter"/>
              <a:sym typeface="Inter"/>
            </a:endParaRPr>
          </a:p>
        </p:txBody>
      </p:sp>
      <p:pic>
        <p:nvPicPr>
          <p:cNvPr id="405" name="Google Shape;405;p92"/>
          <p:cNvPicPr preferRelativeResize="0"/>
          <p:nvPr/>
        </p:nvPicPr>
        <p:blipFill>
          <a:blip r:embed="rId3">
            <a:alphaModFix/>
          </a:blip>
          <a:stretch>
            <a:fillRect/>
          </a:stretch>
        </p:blipFill>
        <p:spPr>
          <a:xfrm>
            <a:off x="458450" y="4054049"/>
            <a:ext cx="765326" cy="879651"/>
          </a:xfrm>
          <a:prstGeom prst="rect">
            <a:avLst/>
          </a:prstGeom>
          <a:noFill/>
          <a:ln>
            <a:noFill/>
          </a:ln>
        </p:spPr>
      </p:pic>
      <p:pic>
        <p:nvPicPr>
          <p:cNvPr id="406" name="Google Shape;406;p92"/>
          <p:cNvPicPr preferRelativeResize="0"/>
          <p:nvPr/>
        </p:nvPicPr>
        <p:blipFill>
          <a:blip r:embed="rId3">
            <a:alphaModFix/>
          </a:blip>
          <a:stretch>
            <a:fillRect/>
          </a:stretch>
        </p:blipFill>
        <p:spPr>
          <a:xfrm>
            <a:off x="8265225" y="984525"/>
            <a:ext cx="413876" cy="475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93"/>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dk1"/>
                </a:solidFill>
                <a:latin typeface="Anybody"/>
                <a:ea typeface="Anybody"/>
                <a:cs typeface="Anybody"/>
                <a:sym typeface="Anybody"/>
              </a:rPr>
              <a:t>Ejemplo</a:t>
            </a:r>
            <a:endParaRPr b="1" sz="3600">
              <a:latin typeface="Anybody"/>
              <a:ea typeface="Anybody"/>
              <a:cs typeface="Anybody"/>
              <a:sym typeface="Anybody"/>
            </a:endParaRPr>
          </a:p>
        </p:txBody>
      </p:sp>
      <p:pic>
        <p:nvPicPr>
          <p:cNvPr id="412" name="Google Shape;412;p93"/>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sp>
        <p:nvSpPr>
          <p:cNvPr id="413" name="Google Shape;413;p93"/>
          <p:cNvSpPr txBox="1"/>
          <p:nvPr/>
        </p:nvSpPr>
        <p:spPr>
          <a:xfrm>
            <a:off x="674050" y="1491225"/>
            <a:ext cx="74766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Inter"/>
                <a:ea typeface="Inter"/>
                <a:cs typeface="Inter"/>
                <a:sym typeface="Inter"/>
              </a:rPr>
              <a:t>Selecciona, por ejemplo, si desea o no usar índices para una consulta determinada y qué métodos de unión usar al unir varias tablas. Estas decisiones tienen un tremendo efecto en el rendimiento de SQL, </a:t>
            </a:r>
            <a:endParaRPr sz="2200">
              <a:latin typeface="Inter"/>
              <a:ea typeface="Inter"/>
              <a:cs typeface="Inter"/>
              <a:sym typeface="Inter"/>
            </a:endParaRPr>
          </a:p>
        </p:txBody>
      </p:sp>
      <p:pic>
        <p:nvPicPr>
          <p:cNvPr id="414" name="Google Shape;414;p93"/>
          <p:cNvPicPr preferRelativeResize="0"/>
          <p:nvPr/>
        </p:nvPicPr>
        <p:blipFill>
          <a:blip r:embed="rId5">
            <a:alphaModFix/>
          </a:blip>
          <a:stretch>
            <a:fillRect/>
          </a:stretch>
        </p:blipFill>
        <p:spPr>
          <a:xfrm>
            <a:off x="458450" y="4054049"/>
            <a:ext cx="765326" cy="879651"/>
          </a:xfrm>
          <a:prstGeom prst="rect">
            <a:avLst/>
          </a:prstGeom>
          <a:noFill/>
          <a:ln>
            <a:noFill/>
          </a:ln>
        </p:spPr>
      </p:pic>
      <p:pic>
        <p:nvPicPr>
          <p:cNvPr id="415" name="Google Shape;415;p93"/>
          <p:cNvPicPr preferRelativeResize="0"/>
          <p:nvPr/>
        </p:nvPicPr>
        <p:blipFill>
          <a:blip r:embed="rId5">
            <a:alphaModFix/>
          </a:blip>
          <a:stretch>
            <a:fillRect/>
          </a:stretch>
        </p:blipFill>
        <p:spPr>
          <a:xfrm>
            <a:off x="8150650" y="1003675"/>
            <a:ext cx="285348" cy="327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9" name="Shape 419"/>
        <p:cNvGrpSpPr/>
        <p:nvPr/>
      </p:nvGrpSpPr>
      <p:grpSpPr>
        <a:xfrm>
          <a:off x="0" y="0"/>
          <a:ext cx="0" cy="0"/>
          <a:chOff x="0" y="0"/>
          <a:chExt cx="0" cy="0"/>
        </a:xfrm>
      </p:grpSpPr>
      <p:sp>
        <p:nvSpPr>
          <p:cNvPr id="420" name="Google Shape;420;p94"/>
          <p:cNvSpPr/>
          <p:nvPr/>
        </p:nvSpPr>
        <p:spPr>
          <a:xfrm>
            <a:off x="8216100" y="202600"/>
            <a:ext cx="607800" cy="5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94"/>
          <p:cNvPicPr preferRelativeResize="0"/>
          <p:nvPr/>
        </p:nvPicPr>
        <p:blipFill>
          <a:blip r:embed="rId3">
            <a:alphaModFix/>
          </a:blip>
          <a:stretch>
            <a:fillRect/>
          </a:stretch>
        </p:blipFill>
        <p:spPr>
          <a:xfrm>
            <a:off x="8073968" y="0"/>
            <a:ext cx="1070036" cy="1069049"/>
          </a:xfrm>
          <a:prstGeom prst="rect">
            <a:avLst/>
          </a:prstGeom>
          <a:noFill/>
          <a:ln>
            <a:noFill/>
          </a:ln>
        </p:spPr>
      </p:pic>
      <p:sp>
        <p:nvSpPr>
          <p:cNvPr id="422" name="Google Shape;422;p94"/>
          <p:cNvSpPr txBox="1"/>
          <p:nvPr/>
        </p:nvSpPr>
        <p:spPr>
          <a:xfrm>
            <a:off x="674050" y="1491225"/>
            <a:ext cx="7476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rgbClr val="FFFFFF"/>
              </a:solidFill>
              <a:latin typeface="Anybody"/>
              <a:ea typeface="Anybody"/>
              <a:cs typeface="Anybody"/>
              <a:sym typeface="Anybody"/>
            </a:endParaRPr>
          </a:p>
        </p:txBody>
      </p:sp>
      <p:sp>
        <p:nvSpPr>
          <p:cNvPr id="423" name="Google Shape;423;p94"/>
          <p:cNvSpPr/>
          <p:nvPr/>
        </p:nvSpPr>
        <p:spPr>
          <a:xfrm rot="-313">
            <a:off x="1185150" y="2579838"/>
            <a:ext cx="6598200" cy="4767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nybody"/>
                <a:ea typeface="Anybody"/>
                <a:cs typeface="Anybody"/>
                <a:sym typeface="Anybody"/>
              </a:rPr>
              <a:t>Minimización de análisis de tablas completas</a:t>
            </a:r>
            <a:endParaRPr b="1" sz="2000">
              <a:solidFill>
                <a:srgbClr val="FFFFFF"/>
              </a:solidFill>
              <a:latin typeface="Anybody"/>
              <a:ea typeface="Anybody"/>
              <a:cs typeface="Anybody"/>
              <a:sym typeface="Anybody"/>
            </a:endParaRPr>
          </a:p>
        </p:txBody>
      </p:sp>
      <p:sp>
        <p:nvSpPr>
          <p:cNvPr id="424" name="Google Shape;424;p94"/>
          <p:cNvSpPr/>
          <p:nvPr/>
        </p:nvSpPr>
        <p:spPr>
          <a:xfrm rot="-316">
            <a:off x="1185150" y="1919179"/>
            <a:ext cx="6526200" cy="4767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nybody"/>
                <a:ea typeface="Anybody"/>
                <a:cs typeface="Anybody"/>
                <a:sym typeface="Anybody"/>
              </a:rPr>
              <a:t>Configuración de índices</a:t>
            </a:r>
            <a:endParaRPr b="1" sz="2000">
              <a:solidFill>
                <a:srgbClr val="FFFFFF"/>
              </a:solidFill>
              <a:latin typeface="Anybody"/>
              <a:ea typeface="Anybody"/>
              <a:cs typeface="Anybody"/>
              <a:sym typeface="Anybody"/>
            </a:endParaRPr>
          </a:p>
        </p:txBody>
      </p:sp>
      <p:sp>
        <p:nvSpPr>
          <p:cNvPr id="425" name="Google Shape;425;p94"/>
          <p:cNvSpPr/>
          <p:nvPr/>
        </p:nvSpPr>
        <p:spPr>
          <a:xfrm rot="-313">
            <a:off x="1272900" y="3240528"/>
            <a:ext cx="6598200" cy="4767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nybody"/>
                <a:ea typeface="Anybody"/>
                <a:cs typeface="Anybody"/>
                <a:sym typeface="Anybody"/>
              </a:rPr>
              <a:t>Investigación de la documentación del SGBD</a:t>
            </a:r>
            <a:endParaRPr b="1" sz="2000">
              <a:solidFill>
                <a:schemeClr val="lt1"/>
              </a:solidFill>
              <a:latin typeface="Anybody"/>
              <a:ea typeface="Anybody"/>
              <a:cs typeface="Anybody"/>
              <a:sym typeface="Anybody"/>
            </a:endParaRPr>
          </a:p>
        </p:txBody>
      </p:sp>
      <p:sp>
        <p:nvSpPr>
          <p:cNvPr id="426" name="Google Shape;426;p94"/>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FFFF01"/>
                </a:solidFill>
                <a:latin typeface="Anybody"/>
                <a:ea typeface="Anybody"/>
                <a:cs typeface="Anybody"/>
                <a:sym typeface="Anybody"/>
              </a:rPr>
              <a:t>Algunas consideraciones</a:t>
            </a:r>
            <a:endParaRPr b="1" i="0" sz="3600" u="none" cap="none" strike="noStrike">
              <a:solidFill>
                <a:srgbClr val="FFFF01"/>
              </a:solidFill>
              <a:latin typeface="Anybody"/>
              <a:ea typeface="Anybody"/>
              <a:cs typeface="Anybody"/>
              <a:sym typeface="Anybody"/>
            </a:endParaRPr>
          </a:p>
        </p:txBody>
      </p:sp>
      <p:sp>
        <p:nvSpPr>
          <p:cNvPr id="427" name="Google Shape;427;p94"/>
          <p:cNvSpPr txBox="1"/>
          <p:nvPr/>
        </p:nvSpPr>
        <p:spPr>
          <a:xfrm>
            <a:off x="858450" y="4043575"/>
            <a:ext cx="8202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highlight>
                  <a:srgbClr val="FFFF00"/>
                </a:highlight>
                <a:latin typeface="Anybody"/>
                <a:ea typeface="Anybody"/>
                <a:cs typeface="Anybody"/>
                <a:sym typeface="Anybody"/>
              </a:rPr>
              <a:t>Por lo general LEFT (Nombre) = ‘Rod’ es menos performante que LIKE ‘Rod%’</a:t>
            </a:r>
            <a:endParaRPr b="1" sz="1500">
              <a:solidFill>
                <a:schemeClr val="dk1"/>
              </a:solidFill>
              <a:highlight>
                <a:srgbClr val="FFFF00"/>
              </a:highlight>
              <a:latin typeface="Anybody"/>
              <a:ea typeface="Anybody"/>
              <a:cs typeface="Anybody"/>
              <a:sym typeface="Anybod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95"/>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3600">
                <a:solidFill>
                  <a:schemeClr val="dk1"/>
                </a:solidFill>
                <a:latin typeface="Anybody"/>
                <a:ea typeface="Anybody"/>
                <a:cs typeface="Anybody"/>
                <a:sym typeface="Anybody"/>
              </a:rPr>
              <a:t>Estadísticas de consultas</a:t>
            </a:r>
            <a:endParaRPr b="1" i="0" sz="3600" u="none" cap="none" strike="noStrike">
              <a:solidFill>
                <a:schemeClr val="dk1"/>
              </a:solidFill>
              <a:latin typeface="Anybody"/>
              <a:ea typeface="Anybody"/>
              <a:cs typeface="Anybody"/>
              <a:sym typeface="Anybody"/>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Henry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